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312" r:id="rId2"/>
    <p:sldId id="313" r:id="rId3"/>
    <p:sldId id="262" r:id="rId4"/>
    <p:sldId id="283" r:id="rId5"/>
    <p:sldId id="263" r:id="rId6"/>
    <p:sldId id="304" r:id="rId7"/>
    <p:sldId id="256" r:id="rId8"/>
    <p:sldId id="288" r:id="rId9"/>
    <p:sldId id="307" r:id="rId10"/>
    <p:sldId id="291" r:id="rId11"/>
    <p:sldId id="292" r:id="rId12"/>
    <p:sldId id="305" r:id="rId13"/>
    <p:sldId id="264" r:id="rId14"/>
    <p:sldId id="261" r:id="rId15"/>
    <p:sldId id="267" r:id="rId16"/>
    <p:sldId id="285" r:id="rId17"/>
    <p:sldId id="293" r:id="rId18"/>
    <p:sldId id="260" r:id="rId19"/>
    <p:sldId id="290" r:id="rId20"/>
    <p:sldId id="289" r:id="rId21"/>
    <p:sldId id="272" r:id="rId22"/>
    <p:sldId id="306" r:id="rId23"/>
    <p:sldId id="280" r:id="rId24"/>
    <p:sldId id="274" r:id="rId25"/>
    <p:sldId id="275" r:id="rId26"/>
    <p:sldId id="276" r:id="rId27"/>
    <p:sldId id="295" r:id="rId28"/>
    <p:sldId id="265" r:id="rId29"/>
    <p:sldId id="266" r:id="rId30"/>
    <p:sldId id="297" r:id="rId31"/>
    <p:sldId id="299" r:id="rId32"/>
    <p:sldId id="298" r:id="rId33"/>
    <p:sldId id="300" r:id="rId34"/>
    <p:sldId id="301" r:id="rId35"/>
    <p:sldId id="257" r:id="rId36"/>
    <p:sldId id="303" r:id="rId37"/>
    <p:sldId id="284" r:id="rId38"/>
    <p:sldId id="281" r:id="rId3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B6BB"/>
    <a:srgbClr val="F86C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687" autoAdjust="0"/>
    <p:restoredTop sz="94660"/>
  </p:normalViewPr>
  <p:slideViewPr>
    <p:cSldViewPr snapToGrid="0">
      <p:cViewPr varScale="1">
        <p:scale>
          <a:sx n="128" d="100"/>
          <a:sy n="128" d="100"/>
        </p:scale>
        <p:origin x="21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Foglio_di_lavoro_di_Microsoft_Excel.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0" i="0" u="none" strike="noStrike" kern="1200" cap="none" spc="0" baseline="0">
                <a:solidFill>
                  <a:schemeClr val="tx1">
                    <a:lumMod val="65000"/>
                    <a:lumOff val="35000"/>
                  </a:schemeClr>
                </a:solidFill>
                <a:latin typeface="Verdana" panose="020B0604030504040204" pitchFamily="34" charset="0"/>
                <a:ea typeface="+mn-ea"/>
                <a:cs typeface="+mn-cs"/>
              </a:defRPr>
            </a:pPr>
            <a:r>
              <a:rPr lang="en-US" sz="2400" dirty="0" err="1"/>
              <a:t>capi</a:t>
            </a:r>
            <a:r>
              <a:rPr lang="en-US" sz="2400" dirty="0"/>
              <a:t> </a:t>
            </a:r>
            <a:r>
              <a:rPr lang="en-US" sz="2400" dirty="0" err="1"/>
              <a:t>abbattuti</a:t>
            </a:r>
            <a:endParaRPr lang="en-US" sz="2400" dirty="0"/>
          </a:p>
        </c:rich>
      </c:tx>
      <c:overlay val="0"/>
      <c:spPr>
        <a:solidFill>
          <a:srgbClr val="70AD47">
            <a:lumMod val="40000"/>
            <a:lumOff val="60000"/>
          </a:srgbClr>
        </a:solidFill>
        <a:ln>
          <a:noFill/>
        </a:ln>
        <a:effectLst>
          <a:softEdge rad="63500"/>
        </a:effectLst>
      </c:spPr>
      <c:txPr>
        <a:bodyPr rot="0" spcFirstLastPara="1" vertOverflow="ellipsis" vert="horz" wrap="square" anchor="ctr" anchorCtr="1"/>
        <a:lstStyle/>
        <a:p>
          <a:pPr>
            <a:defRPr sz="1440" b="0" i="0" u="none" strike="noStrike" kern="1200" cap="none" spc="0" baseline="0">
              <a:solidFill>
                <a:schemeClr val="tx1">
                  <a:lumMod val="65000"/>
                  <a:lumOff val="35000"/>
                </a:schemeClr>
              </a:solidFill>
              <a:latin typeface="Verdana" panose="020B0604030504040204" pitchFamily="34" charset="0"/>
              <a:ea typeface="+mn-ea"/>
              <a:cs typeface="+mn-cs"/>
            </a:defRPr>
          </a:pPr>
          <a:endParaRPr lang="it-IT"/>
        </a:p>
      </c:txPr>
    </c:title>
    <c:autoTitleDeleted val="0"/>
    <c:plotArea>
      <c:layout>
        <c:manualLayout>
          <c:layoutTarget val="inner"/>
          <c:xMode val="edge"/>
          <c:yMode val="edge"/>
          <c:x val="8.9540216346844531E-2"/>
          <c:y val="9.7765091782778063E-2"/>
          <c:w val="0.89513929145849114"/>
          <c:h val="0.75139821179999011"/>
        </c:manualLayout>
      </c:layout>
      <c:barChart>
        <c:barDir val="col"/>
        <c:grouping val="clustered"/>
        <c:varyColors val="0"/>
        <c:ser>
          <c:idx val="0"/>
          <c:order val="0"/>
          <c:tx>
            <c:strRef>
              <c:f>Foglio1!$C$3</c:f>
              <c:strCache>
                <c:ptCount val="1"/>
                <c:pt idx="0">
                  <c:v>capi abbattuti</c:v>
                </c:pt>
              </c:strCache>
            </c:strRef>
          </c:tx>
          <c:spPr>
            <a:solidFill>
              <a:schemeClr val="accent1"/>
            </a:solidFill>
            <a:ln>
              <a:noFill/>
            </a:ln>
            <a:effectLst/>
          </c:spPr>
          <c:invertIfNegative val="0"/>
          <c:dLbls>
            <c:dLbl>
              <c:idx val="0"/>
              <c:layout>
                <c:manualLayout>
                  <c:x val="0"/>
                  <c:y val="0"/>
                </c:manualLayout>
              </c:layout>
              <c:tx>
                <c:rich>
                  <a:bodyPr/>
                  <a:lstStyle/>
                  <a:p>
                    <a:fld id="{3F73B339-2AEB-4B84-ADA2-6E98D75B7239}" type="VALUE">
                      <a:rPr lang="en-US" sz="1600" b="1">
                        <a:latin typeface="Verdana" panose="020B0604030504040204" pitchFamily="34" charset="0"/>
                        <a:ea typeface="Verdana" panose="020B0604030504040204" pitchFamily="34" charset="0"/>
                      </a:rPr>
                      <a:pPr/>
                      <a:t>[VALORE]</a:t>
                    </a:fld>
                    <a:endParaRPr lang="it-IT"/>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D24-43B8-9D9A-2D74906DA347}"/>
                </c:ext>
              </c:extLst>
            </c:dLbl>
            <c:dLbl>
              <c:idx val="12"/>
              <c:layout>
                <c:manualLayout>
                  <c:x val="-1.0213543475383781E-16"/>
                  <c:y val="0"/>
                </c:manualLayout>
              </c:layout>
              <c:tx>
                <c:rich>
                  <a:bodyPr rot="0" spcFirstLastPara="1" vertOverflow="ellipsis" vert="horz" wrap="square" anchor="ctr" anchorCtr="1"/>
                  <a:lstStyle/>
                  <a:p>
                    <a:pPr>
                      <a:defRPr sz="1500" b="0" i="0" u="none" strike="noStrike" kern="1200" cap="none" baseline="0">
                        <a:solidFill>
                          <a:schemeClr val="tx1">
                            <a:lumMod val="75000"/>
                            <a:lumOff val="25000"/>
                          </a:schemeClr>
                        </a:solidFill>
                        <a:latin typeface="Verdana" panose="020B0604030504040204" pitchFamily="34" charset="0"/>
                        <a:ea typeface="+mn-ea"/>
                        <a:cs typeface="+mn-cs"/>
                      </a:defRPr>
                    </a:pPr>
                    <a:fld id="{AF0E5A72-4AFC-46EB-B40F-AC06B528218E}" type="VALUE">
                      <a:rPr lang="en-US" sz="1600" b="1" baseline="0">
                        <a:latin typeface="Verdana" panose="020B0604030504040204" pitchFamily="34" charset="0"/>
                        <a:ea typeface="Verdana" panose="020B0604030504040204" pitchFamily="34" charset="0"/>
                      </a:rPr>
                      <a:pPr>
                        <a:defRPr sz="1500"/>
                      </a:pPr>
                      <a:t>[VALORE]</a:t>
                    </a:fld>
                    <a:endParaRPr lang="it-IT"/>
                  </a:p>
                </c:rich>
              </c:tx>
              <c:spPr>
                <a:noFill/>
                <a:ln>
                  <a:noFill/>
                </a:ln>
                <a:effectLst/>
              </c:spPr>
              <c:txPr>
                <a:bodyPr rot="0" spcFirstLastPara="1" vertOverflow="ellipsis" vert="horz" wrap="square" anchor="ctr" anchorCtr="1"/>
                <a:lstStyle/>
                <a:p>
                  <a:pPr>
                    <a:defRPr sz="1500" b="0" i="0" u="none" strike="noStrike" kern="1200" cap="none" baseline="0">
                      <a:solidFill>
                        <a:schemeClr val="tx1">
                          <a:lumMod val="75000"/>
                          <a:lumOff val="25000"/>
                        </a:schemeClr>
                      </a:solidFill>
                      <a:latin typeface="Verdana" panose="020B0604030504040204" pitchFamily="34" charset="0"/>
                      <a:ea typeface="+mn-ea"/>
                      <a:cs typeface="+mn-cs"/>
                    </a:defRPr>
                  </a:pPr>
                  <a:endParaRPr lang="it-IT"/>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D24-43B8-9D9A-2D74906DA347}"/>
                </c:ext>
              </c:extLst>
            </c:dLbl>
            <c:spPr>
              <a:noFill/>
              <a:ln>
                <a:noFill/>
              </a:ln>
              <a:effectLst/>
            </c:spPr>
            <c:txPr>
              <a:bodyPr rot="0" spcFirstLastPara="1" vertOverflow="ellipsis" vert="horz" wrap="square" anchor="ctr" anchorCtr="1"/>
              <a:lstStyle/>
              <a:p>
                <a:pPr>
                  <a:defRPr sz="1200" b="0" i="0" u="none" strike="noStrike" kern="1200" cap="none" baseline="0">
                    <a:solidFill>
                      <a:schemeClr val="tx1">
                        <a:lumMod val="75000"/>
                        <a:lumOff val="25000"/>
                      </a:schemeClr>
                    </a:solidFill>
                    <a:latin typeface="Verdana" panose="020B0604030504040204" pitchFamily="34" charset="0"/>
                    <a:ea typeface="+mn-ea"/>
                    <a:cs typeface="+mn-cs"/>
                  </a:defRPr>
                </a:pPr>
                <a:endParaRPr lang="it-I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Foglio1!$B$4:$B$28</c:f>
              <c:numCache>
                <c:formatCode>General</c:formatCode>
                <c:ptCount val="25"/>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pt idx="24">
                  <c:v>2022</c:v>
                </c:pt>
              </c:numCache>
            </c:numRef>
          </c:cat>
          <c:val>
            <c:numRef>
              <c:f>Foglio1!$C$4:$C$28</c:f>
              <c:numCache>
                <c:formatCode>General</c:formatCode>
                <c:ptCount val="25"/>
                <c:pt idx="0">
                  <c:v>21</c:v>
                </c:pt>
                <c:pt idx="1">
                  <c:v>52</c:v>
                </c:pt>
                <c:pt idx="2">
                  <c:v>61</c:v>
                </c:pt>
                <c:pt idx="3">
                  <c:v>78</c:v>
                </c:pt>
                <c:pt idx="4">
                  <c:v>97</c:v>
                </c:pt>
                <c:pt idx="5">
                  <c:v>135</c:v>
                </c:pt>
                <c:pt idx="6">
                  <c:v>88</c:v>
                </c:pt>
                <c:pt idx="7">
                  <c:v>102</c:v>
                </c:pt>
                <c:pt idx="8">
                  <c:v>175</c:v>
                </c:pt>
                <c:pt idx="9">
                  <c:v>338</c:v>
                </c:pt>
                <c:pt idx="10">
                  <c:v>328</c:v>
                </c:pt>
                <c:pt idx="11">
                  <c:v>287</c:v>
                </c:pt>
                <c:pt idx="12">
                  <c:v>358</c:v>
                </c:pt>
                <c:pt idx="13">
                  <c:v>217</c:v>
                </c:pt>
                <c:pt idx="14">
                  <c:v>211</c:v>
                </c:pt>
                <c:pt idx="15">
                  <c:v>190</c:v>
                </c:pt>
                <c:pt idx="16">
                  <c:v>116</c:v>
                </c:pt>
                <c:pt idx="17">
                  <c:v>124</c:v>
                </c:pt>
                <c:pt idx="18">
                  <c:v>162</c:v>
                </c:pt>
                <c:pt idx="19">
                  <c:v>218</c:v>
                </c:pt>
                <c:pt idx="20">
                  <c:v>159</c:v>
                </c:pt>
                <c:pt idx="21">
                  <c:v>233</c:v>
                </c:pt>
                <c:pt idx="22">
                  <c:v>296</c:v>
                </c:pt>
                <c:pt idx="23">
                  <c:v>211</c:v>
                </c:pt>
                <c:pt idx="24">
                  <c:v>198</c:v>
                </c:pt>
              </c:numCache>
            </c:numRef>
          </c:val>
          <c:extLst>
            <c:ext xmlns:c16="http://schemas.microsoft.com/office/drawing/2014/chart" uri="{C3380CC4-5D6E-409C-BE32-E72D297353CC}">
              <c16:uniqueId val="{00000002-4D24-43B8-9D9A-2D74906DA347}"/>
            </c:ext>
          </c:extLst>
        </c:ser>
        <c:dLbls>
          <c:dLblPos val="outEnd"/>
          <c:showLegendKey val="0"/>
          <c:showVal val="1"/>
          <c:showCatName val="0"/>
          <c:showSerName val="0"/>
          <c:showPercent val="0"/>
          <c:showBubbleSize val="0"/>
        </c:dLbls>
        <c:gapWidth val="150"/>
        <c:axId val="1306150000"/>
        <c:axId val="1306146160"/>
      </c:barChart>
      <c:catAx>
        <c:axId val="1306150000"/>
        <c:scaling>
          <c:orientation val="minMax"/>
        </c:scaling>
        <c:delete val="0"/>
        <c:axPos val="b"/>
        <c:title>
          <c:tx>
            <c:rich>
              <a:bodyPr rot="0" spcFirstLastPara="1" vertOverflow="ellipsis" vert="horz" wrap="square" anchor="ctr" anchorCtr="1"/>
              <a:lstStyle/>
              <a:p>
                <a:pPr>
                  <a:defRPr sz="1500" b="0" i="0" u="none" strike="noStrike" kern="1200" cap="none" baseline="0">
                    <a:solidFill>
                      <a:schemeClr val="tx1">
                        <a:lumMod val="65000"/>
                        <a:lumOff val="35000"/>
                      </a:schemeClr>
                    </a:solidFill>
                    <a:latin typeface="Verdana" panose="020B0604030504040204" pitchFamily="34" charset="0"/>
                    <a:ea typeface="+mn-ea"/>
                    <a:cs typeface="+mn-cs"/>
                  </a:defRPr>
                </a:pPr>
                <a:r>
                  <a:rPr lang="it-IT" sz="1500" baseline="0"/>
                  <a:t>Anno</a:t>
                </a:r>
              </a:p>
            </c:rich>
          </c:tx>
          <c:overlay val="0"/>
          <c:spPr>
            <a:solidFill>
              <a:srgbClr val="70AD47">
                <a:lumMod val="40000"/>
                <a:lumOff val="60000"/>
              </a:srgbClr>
            </a:solidFill>
            <a:ln>
              <a:noFill/>
            </a:ln>
            <a:effectLst>
              <a:softEdge rad="25400"/>
            </a:effectLst>
          </c:spPr>
          <c:txPr>
            <a:bodyPr rot="0" spcFirstLastPara="1" vertOverflow="ellipsis" vert="horz" wrap="square" anchor="ctr" anchorCtr="1"/>
            <a:lstStyle/>
            <a:p>
              <a:pPr>
                <a:defRPr sz="1500" b="0" i="0" u="none" strike="noStrike" kern="1200" cap="none" baseline="0">
                  <a:solidFill>
                    <a:schemeClr val="tx1">
                      <a:lumMod val="65000"/>
                      <a:lumOff val="35000"/>
                    </a:schemeClr>
                  </a:solidFill>
                  <a:latin typeface="Verdana" panose="020B0604030504040204" pitchFamily="34" charset="0"/>
                  <a:ea typeface="+mn-ea"/>
                  <a:cs typeface="+mn-cs"/>
                </a:defRPr>
              </a:pPr>
              <a:endParaRPr lang="it-IT"/>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cap="none" baseline="0">
                <a:solidFill>
                  <a:schemeClr val="tx1">
                    <a:lumMod val="65000"/>
                    <a:lumOff val="35000"/>
                  </a:schemeClr>
                </a:solidFill>
                <a:latin typeface="Verdana" panose="020B0604030504040204" pitchFamily="34" charset="0"/>
                <a:ea typeface="+mn-ea"/>
                <a:cs typeface="+mn-cs"/>
              </a:defRPr>
            </a:pPr>
            <a:endParaRPr lang="it-IT"/>
          </a:p>
        </c:txPr>
        <c:crossAx val="1306146160"/>
        <c:crosses val="autoZero"/>
        <c:auto val="1"/>
        <c:lblAlgn val="ctr"/>
        <c:lblOffset val="100"/>
        <c:noMultiLvlLbl val="0"/>
      </c:catAx>
      <c:valAx>
        <c:axId val="13061461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500" b="0" i="0" u="none" strike="noStrike" kern="1200" cap="none" baseline="0">
                    <a:solidFill>
                      <a:schemeClr val="tx1">
                        <a:lumMod val="65000"/>
                        <a:lumOff val="35000"/>
                      </a:schemeClr>
                    </a:solidFill>
                    <a:latin typeface="Verdana" panose="020B0604030504040204" pitchFamily="34" charset="0"/>
                    <a:ea typeface="+mn-ea"/>
                    <a:cs typeface="+mn-cs"/>
                  </a:defRPr>
                </a:pPr>
                <a:r>
                  <a:rPr lang="it-IT" sz="1500" baseline="0"/>
                  <a:t>n° abbattimenti</a:t>
                </a:r>
              </a:p>
            </c:rich>
          </c:tx>
          <c:overlay val="0"/>
          <c:spPr>
            <a:solidFill>
              <a:srgbClr val="70AD47">
                <a:lumMod val="40000"/>
                <a:lumOff val="60000"/>
              </a:srgbClr>
            </a:solidFill>
            <a:ln>
              <a:noFill/>
            </a:ln>
            <a:effectLst>
              <a:softEdge rad="25400"/>
            </a:effectLst>
          </c:spPr>
          <c:txPr>
            <a:bodyPr rot="-5400000" spcFirstLastPara="1" vertOverflow="ellipsis" vert="horz" wrap="square" anchor="ctr" anchorCtr="1"/>
            <a:lstStyle/>
            <a:p>
              <a:pPr>
                <a:defRPr sz="1500" b="0" i="0" u="none" strike="noStrike" kern="1200" cap="none" baseline="0">
                  <a:solidFill>
                    <a:schemeClr val="tx1">
                      <a:lumMod val="65000"/>
                      <a:lumOff val="35000"/>
                    </a:schemeClr>
                  </a:solidFill>
                  <a:latin typeface="Verdana" panose="020B0604030504040204" pitchFamily="34" charset="0"/>
                  <a:ea typeface="+mn-ea"/>
                  <a:cs typeface="+mn-cs"/>
                </a:defRPr>
              </a:pPr>
              <a:endParaRPr lang="it-IT"/>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cap="none" baseline="0">
                <a:solidFill>
                  <a:schemeClr val="tx1">
                    <a:lumMod val="65000"/>
                    <a:lumOff val="35000"/>
                  </a:schemeClr>
                </a:solidFill>
                <a:latin typeface="Verdana" panose="020B0604030504040204" pitchFamily="34" charset="0"/>
                <a:ea typeface="+mn-ea"/>
                <a:cs typeface="+mn-cs"/>
              </a:defRPr>
            </a:pPr>
            <a:endParaRPr lang="it-IT"/>
          </a:p>
        </c:txPr>
        <c:crossAx val="1306150000"/>
        <c:crosses val="autoZero"/>
        <c:crossBetween val="between"/>
      </c:valAx>
      <c:spPr>
        <a:noFill/>
        <a:ln>
          <a:noFill/>
        </a:ln>
        <a:effectLst/>
      </c:spPr>
    </c:plotArea>
    <c:plotVisOnly val="1"/>
    <c:dispBlanksAs val="gap"/>
    <c:showDLblsOverMax val="0"/>
  </c:chart>
  <c:spPr>
    <a:noFill/>
    <a:ln>
      <a:noFill/>
    </a:ln>
    <a:effectLst/>
  </c:spPr>
  <c:txPr>
    <a:bodyPr/>
    <a:lstStyle/>
    <a:p>
      <a:pPr>
        <a:defRPr sz="1200" cap="none" baseline="0">
          <a:latin typeface="Verdana" panose="020B0604030504040204" pitchFamily="34" charset="0"/>
        </a:defRPr>
      </a:pPr>
      <a:endParaRPr lang="it-IT"/>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D1C667-DA12-6546-9A0D-09818F3F52F9}" type="datetimeFigureOut">
              <a:rPr lang="it-IT" smtClean="0"/>
              <a:t>02/12/24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9A07EC-8A96-B14B-B40D-4B8BABE90052}" type="slidenum">
              <a:rPr lang="it-IT" smtClean="0"/>
              <a:t>‹N›</a:t>
            </a:fld>
            <a:endParaRPr lang="it-IT"/>
          </a:p>
        </p:txBody>
      </p:sp>
    </p:spTree>
    <p:extLst>
      <p:ext uri="{BB962C8B-B14F-4D97-AF65-F5344CB8AC3E}">
        <p14:creationId xmlns:p14="http://schemas.microsoft.com/office/powerpoint/2010/main" val="3979089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9">
            <a:extLst>
              <a:ext uri="{FF2B5EF4-FFF2-40B4-BE49-F238E27FC236}">
                <a16:creationId xmlns:a16="http://schemas.microsoft.com/office/drawing/2014/main" id="{0D0F6A5B-842D-4E85-9366-FC2A51238C2F}"/>
              </a:ext>
            </a:extLst>
          </p:cNvPr>
          <p:cNvSpPr>
            <a:spLocks noGrp="1" noChangeArrowheads="1"/>
          </p:cNvSpPr>
          <p:nvPr>
            <p:ph type="sldNum"/>
          </p:nvPr>
        </p:nvSpPr>
        <p:spPr>
          <a:ln/>
        </p:spPr>
        <p:txBody>
          <a:bodyPr/>
          <a:lstStyle/>
          <a:p>
            <a:fld id="{D999B141-139F-459C-8BE3-DE78BE0984F3}" type="slidenum">
              <a:rPr lang="it-IT" altLang="it-IT"/>
              <a:pPr/>
              <a:t>2</a:t>
            </a:fld>
            <a:endParaRPr lang="it-IT" altLang="it-IT"/>
          </a:p>
        </p:txBody>
      </p:sp>
      <p:sp>
        <p:nvSpPr>
          <p:cNvPr id="21505" name="Rectangle 1">
            <a:extLst>
              <a:ext uri="{FF2B5EF4-FFF2-40B4-BE49-F238E27FC236}">
                <a16:creationId xmlns:a16="http://schemas.microsoft.com/office/drawing/2014/main" id="{8616B85C-7DC6-41E0-B027-34C390F9FBD2}"/>
              </a:ext>
            </a:extLst>
          </p:cNvPr>
          <p:cNvSpPr txBox="1">
            <a:spLocks noGrp="1" noRot="1" noChangeAspect="1" noChangeArrowheads="1"/>
          </p:cNvSpPr>
          <p:nvPr>
            <p:ph type="sldImg"/>
          </p:nvPr>
        </p:nvSpPr>
        <p:spPr bwMode="auto">
          <a:xfrm>
            <a:off x="673100" y="777875"/>
            <a:ext cx="5756275"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6" name="Text Box 2">
            <a:extLst>
              <a:ext uri="{FF2B5EF4-FFF2-40B4-BE49-F238E27FC236}">
                <a16:creationId xmlns:a16="http://schemas.microsoft.com/office/drawing/2014/main" id="{2A8B0854-CFE0-4880-AD93-1824A57C42B1}"/>
              </a:ext>
            </a:extLst>
          </p:cNvPr>
          <p:cNvSpPr txBox="1">
            <a:spLocks noChangeArrowheads="1"/>
          </p:cNvSpPr>
          <p:nvPr/>
        </p:nvSpPr>
        <p:spPr bwMode="auto">
          <a:xfrm>
            <a:off x="710108" y="4861252"/>
            <a:ext cx="5683847" cy="46059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endParaRPr lang="it-IT"/>
          </a:p>
        </p:txBody>
      </p:sp>
      <p:sp>
        <p:nvSpPr>
          <p:cNvPr id="2" name="Segnaposto note 1">
            <a:extLst>
              <a:ext uri="{FF2B5EF4-FFF2-40B4-BE49-F238E27FC236}">
                <a16:creationId xmlns:a16="http://schemas.microsoft.com/office/drawing/2014/main" id="{B99C89BD-915C-474A-8709-593E273550DE}"/>
              </a:ext>
            </a:extLst>
          </p:cNvPr>
          <p:cNvSpPr>
            <a:spLocks noGrp="1"/>
          </p:cNvSpPr>
          <p:nvPr>
            <p:ph type="body" idx="1"/>
          </p:nvPr>
        </p:nvSpPr>
        <p:spPr/>
        <p:txBody>
          <a:bodyPr/>
          <a:lstStyle/>
          <a:p>
            <a:r>
              <a:rPr lang="it-IT" sz="1000" dirty="0">
                <a:latin typeface="Arial" panose="020B0604020202020204" pitchFamily="34" charset="0"/>
                <a:cs typeface="Arial" panose="020B0604020202020204" pitchFamily="34" charset="0"/>
              </a:rPr>
              <a:t> Il Parco naturale del Monte </a:t>
            </a:r>
            <a:r>
              <a:rPr lang="it-IT" sz="1000" dirty="0" err="1">
                <a:latin typeface="Arial" panose="020B0604020202020204" pitchFamily="34" charset="0"/>
                <a:cs typeface="Arial" panose="020B0604020202020204" pitchFamily="34" charset="0"/>
              </a:rPr>
              <a:t>Fenera</a:t>
            </a:r>
            <a:r>
              <a:rPr lang="it-IT" sz="1000" dirty="0">
                <a:latin typeface="Arial" panose="020B0604020202020204" pitchFamily="34" charset="0"/>
                <a:cs typeface="Arial" panose="020B0604020202020204" pitchFamily="34" charset="0"/>
              </a:rPr>
              <a:t> si sviluppa sui rilievi presenti tra la valle del fiume Sesia e quella del torrente Agogna, comprendendo in particolare, nella bassa Valsesia, il massiccio calcareo del monte </a:t>
            </a:r>
            <a:r>
              <a:rPr lang="it-IT" sz="1000" dirty="0" err="1">
                <a:latin typeface="Arial" panose="020B0604020202020204" pitchFamily="34" charset="0"/>
                <a:cs typeface="Arial" panose="020B0604020202020204" pitchFamily="34" charset="0"/>
              </a:rPr>
              <a:t>Fenera</a:t>
            </a:r>
            <a:r>
              <a:rPr lang="it-IT" sz="1000" dirty="0">
                <a:latin typeface="Arial" panose="020B0604020202020204" pitchFamily="34" charset="0"/>
                <a:cs typeface="Arial" panose="020B0604020202020204" pitchFamily="34" charset="0"/>
              </a:rPr>
              <a:t> e i rilievi che da esso, degradando verso le colline novaresi, si trovano ad est di Borgosesia, Grignasco, Prato Sesia e quelli posti ad ovest del Borgomanerese. </a:t>
            </a:r>
          </a:p>
        </p:txBody>
      </p:sp>
    </p:spTree>
    <p:extLst>
      <p:ext uri="{BB962C8B-B14F-4D97-AF65-F5344CB8AC3E}">
        <p14:creationId xmlns:p14="http://schemas.microsoft.com/office/powerpoint/2010/main" val="923700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49225" y="777875"/>
            <a:ext cx="6781800" cy="3816350"/>
          </a:xfrm>
        </p:spPr>
      </p:sp>
      <p:sp>
        <p:nvSpPr>
          <p:cNvPr id="3" name="Segnaposto note 2"/>
          <p:cNvSpPr>
            <a:spLocks noGrp="1"/>
          </p:cNvSpPr>
          <p:nvPr>
            <p:ph type="body" idx="1"/>
          </p:nvPr>
        </p:nvSpPr>
        <p:spPr/>
        <p:txBody>
          <a:bodyPr/>
          <a:lstStyle/>
          <a:p>
            <a:pPr defTabSz="426755"/>
            <a:r>
              <a:rPr lang="it-IT" sz="1100" dirty="0"/>
              <a:t> Il territorio dell’area protetta è quasi totalmente coperto da boschi (oltre il 90%), quindi l’ambiente forestale costituisce il principale patrimonio naturalistico, con tutto ciò che esso ospita, il Parco supporta i proprietari negli interventi boschi, attiva interventi di gestione e di monitoraggio delle specie presenti, sia faunistiche che floristiche.</a:t>
            </a:r>
            <a:endParaRPr lang="it-IT" dirty="0"/>
          </a:p>
        </p:txBody>
      </p:sp>
      <p:sp>
        <p:nvSpPr>
          <p:cNvPr id="4" name="Segnaposto numero diapositiva 3"/>
          <p:cNvSpPr>
            <a:spLocks noGrp="1"/>
          </p:cNvSpPr>
          <p:nvPr>
            <p:ph type="sldNum" idx="10"/>
          </p:nvPr>
        </p:nvSpPr>
        <p:spPr/>
        <p:txBody>
          <a:bodyPr/>
          <a:lstStyle/>
          <a:p>
            <a:fld id="{269B21AB-122C-4DE4-8159-1F0FC788B1FF}" type="slidenum">
              <a:rPr lang="it-IT" altLang="it-IT" smtClean="0"/>
              <a:pPr/>
              <a:t>3</a:t>
            </a:fld>
            <a:endParaRPr lang="it-IT" altLang="it-IT"/>
          </a:p>
        </p:txBody>
      </p:sp>
    </p:spTree>
    <p:extLst>
      <p:ext uri="{BB962C8B-B14F-4D97-AF65-F5344CB8AC3E}">
        <p14:creationId xmlns:p14="http://schemas.microsoft.com/office/powerpoint/2010/main" val="2377481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49225" y="777875"/>
            <a:ext cx="6781800" cy="3816350"/>
          </a:xfrm>
        </p:spPr>
      </p:sp>
      <p:sp>
        <p:nvSpPr>
          <p:cNvPr id="3" name="Segnaposto note 2"/>
          <p:cNvSpPr>
            <a:spLocks noGrp="1"/>
          </p:cNvSpPr>
          <p:nvPr>
            <p:ph type="body" idx="1"/>
          </p:nvPr>
        </p:nvSpPr>
        <p:spPr/>
        <p:txBody>
          <a:bodyPr/>
          <a:lstStyle/>
          <a:p>
            <a:pPr defTabSz="426755"/>
            <a:r>
              <a:rPr lang="it-IT" sz="1100" dirty="0"/>
              <a:t> Il territorio dell’area protetta è quasi totalmente coperto da boschi (oltre il 90%), quindi l’ambiente forestale costituisce il principale patrimonio naturalistico, con tutto ciò che esso ospita, il Parco supporta i proprietari negli interventi boschi, attiva interventi di gestione e di monitoraggio delle specie presenti, sia faunistiche che floristiche.</a:t>
            </a:r>
            <a:endParaRPr lang="it-IT" dirty="0"/>
          </a:p>
        </p:txBody>
      </p:sp>
      <p:sp>
        <p:nvSpPr>
          <p:cNvPr id="4" name="Segnaposto numero diapositiva 3"/>
          <p:cNvSpPr>
            <a:spLocks noGrp="1"/>
          </p:cNvSpPr>
          <p:nvPr>
            <p:ph type="sldNum" idx="10"/>
          </p:nvPr>
        </p:nvSpPr>
        <p:spPr/>
        <p:txBody>
          <a:bodyPr/>
          <a:lstStyle/>
          <a:p>
            <a:fld id="{269B21AB-122C-4DE4-8159-1F0FC788B1FF}" type="slidenum">
              <a:rPr lang="it-IT" altLang="it-IT" smtClean="0"/>
              <a:pPr/>
              <a:t>4</a:t>
            </a:fld>
            <a:endParaRPr lang="it-IT" altLang="it-IT"/>
          </a:p>
        </p:txBody>
      </p:sp>
    </p:spTree>
    <p:extLst>
      <p:ext uri="{BB962C8B-B14F-4D97-AF65-F5344CB8AC3E}">
        <p14:creationId xmlns:p14="http://schemas.microsoft.com/office/powerpoint/2010/main" val="2427320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49225" y="777875"/>
            <a:ext cx="6781800" cy="3816350"/>
          </a:xfrm>
        </p:spPr>
      </p:sp>
      <p:sp>
        <p:nvSpPr>
          <p:cNvPr id="3" name="Segnaposto note 2"/>
          <p:cNvSpPr>
            <a:spLocks noGrp="1"/>
          </p:cNvSpPr>
          <p:nvPr>
            <p:ph type="body" idx="1"/>
          </p:nvPr>
        </p:nvSpPr>
        <p:spPr/>
        <p:txBody>
          <a:bodyPr/>
          <a:lstStyle/>
          <a:p>
            <a:pPr defTabSz="426755"/>
            <a:r>
              <a:rPr lang="it-IT" sz="1100" dirty="0"/>
              <a:t> Il territorio dell’area protetta è quasi totalmente coperto da boschi (oltre il 90%), quindi l’ambiente forestale costituisce il principale patrimonio naturalistico, con tutto ciò che esso ospita, il Parco supporta i proprietari negli interventi boschi, attiva interventi di gestione e di monitoraggio delle specie presenti, sia faunistiche che floristiche.</a:t>
            </a:r>
            <a:endParaRPr lang="it-IT" dirty="0"/>
          </a:p>
        </p:txBody>
      </p:sp>
      <p:sp>
        <p:nvSpPr>
          <p:cNvPr id="4" name="Segnaposto numero diapositiva 3"/>
          <p:cNvSpPr>
            <a:spLocks noGrp="1"/>
          </p:cNvSpPr>
          <p:nvPr>
            <p:ph type="sldNum" idx="10"/>
          </p:nvPr>
        </p:nvSpPr>
        <p:spPr/>
        <p:txBody>
          <a:bodyPr/>
          <a:lstStyle/>
          <a:p>
            <a:fld id="{269B21AB-122C-4DE4-8159-1F0FC788B1FF}" type="slidenum">
              <a:rPr lang="it-IT" altLang="it-IT" smtClean="0"/>
              <a:pPr/>
              <a:t>5</a:t>
            </a:fld>
            <a:endParaRPr lang="it-IT" altLang="it-IT"/>
          </a:p>
        </p:txBody>
      </p:sp>
    </p:spTree>
    <p:extLst>
      <p:ext uri="{BB962C8B-B14F-4D97-AF65-F5344CB8AC3E}">
        <p14:creationId xmlns:p14="http://schemas.microsoft.com/office/powerpoint/2010/main" val="3767715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0B64A9B9-66A8-437F-B110-C8CC4B6A61AC}" type="datetimeFigureOut">
              <a:rPr lang="it-IT" smtClean="0"/>
              <a:t>02/12/24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9211C8C-8617-4CC1-970B-B8D093E80554}" type="slidenum">
              <a:rPr lang="it-IT" smtClean="0"/>
              <a:t>‹N›</a:t>
            </a:fld>
            <a:endParaRPr lang="it-IT"/>
          </a:p>
        </p:txBody>
      </p:sp>
    </p:spTree>
    <p:extLst>
      <p:ext uri="{BB962C8B-B14F-4D97-AF65-F5344CB8AC3E}">
        <p14:creationId xmlns:p14="http://schemas.microsoft.com/office/powerpoint/2010/main" val="429107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B64A9B9-66A8-437F-B110-C8CC4B6A61AC}" type="datetimeFigureOut">
              <a:rPr lang="it-IT" smtClean="0"/>
              <a:t>02/12/24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9211C8C-8617-4CC1-970B-B8D093E80554}" type="slidenum">
              <a:rPr lang="it-IT" smtClean="0"/>
              <a:t>‹N›</a:t>
            </a:fld>
            <a:endParaRPr lang="it-IT"/>
          </a:p>
        </p:txBody>
      </p:sp>
    </p:spTree>
    <p:extLst>
      <p:ext uri="{BB962C8B-B14F-4D97-AF65-F5344CB8AC3E}">
        <p14:creationId xmlns:p14="http://schemas.microsoft.com/office/powerpoint/2010/main" val="2878459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B64A9B9-66A8-437F-B110-C8CC4B6A61AC}" type="datetimeFigureOut">
              <a:rPr lang="it-IT" smtClean="0"/>
              <a:t>02/12/24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9211C8C-8617-4CC1-970B-B8D093E80554}" type="slidenum">
              <a:rPr lang="it-IT" smtClean="0"/>
              <a:t>‹N›</a:t>
            </a:fld>
            <a:endParaRPr lang="it-IT"/>
          </a:p>
        </p:txBody>
      </p:sp>
    </p:spTree>
    <p:extLst>
      <p:ext uri="{BB962C8B-B14F-4D97-AF65-F5344CB8AC3E}">
        <p14:creationId xmlns:p14="http://schemas.microsoft.com/office/powerpoint/2010/main" val="1459768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B64A9B9-66A8-437F-B110-C8CC4B6A61AC}" type="datetimeFigureOut">
              <a:rPr lang="it-IT" smtClean="0"/>
              <a:t>02/12/24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9211C8C-8617-4CC1-970B-B8D093E80554}" type="slidenum">
              <a:rPr lang="it-IT" smtClean="0"/>
              <a:t>‹N›</a:t>
            </a:fld>
            <a:endParaRPr lang="it-IT"/>
          </a:p>
        </p:txBody>
      </p:sp>
    </p:spTree>
    <p:extLst>
      <p:ext uri="{BB962C8B-B14F-4D97-AF65-F5344CB8AC3E}">
        <p14:creationId xmlns:p14="http://schemas.microsoft.com/office/powerpoint/2010/main" val="317812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0B64A9B9-66A8-437F-B110-C8CC4B6A61AC}" type="datetimeFigureOut">
              <a:rPr lang="it-IT" smtClean="0"/>
              <a:t>02/12/24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9211C8C-8617-4CC1-970B-B8D093E80554}" type="slidenum">
              <a:rPr lang="it-IT" smtClean="0"/>
              <a:t>‹N›</a:t>
            </a:fld>
            <a:endParaRPr lang="it-IT"/>
          </a:p>
        </p:txBody>
      </p:sp>
    </p:spTree>
    <p:extLst>
      <p:ext uri="{BB962C8B-B14F-4D97-AF65-F5344CB8AC3E}">
        <p14:creationId xmlns:p14="http://schemas.microsoft.com/office/powerpoint/2010/main" val="1688034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0B64A9B9-66A8-437F-B110-C8CC4B6A61AC}" type="datetimeFigureOut">
              <a:rPr lang="it-IT" smtClean="0"/>
              <a:t>02/12/24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9211C8C-8617-4CC1-970B-B8D093E80554}" type="slidenum">
              <a:rPr lang="it-IT" smtClean="0"/>
              <a:t>‹N›</a:t>
            </a:fld>
            <a:endParaRPr lang="it-IT"/>
          </a:p>
        </p:txBody>
      </p:sp>
    </p:spTree>
    <p:extLst>
      <p:ext uri="{BB962C8B-B14F-4D97-AF65-F5344CB8AC3E}">
        <p14:creationId xmlns:p14="http://schemas.microsoft.com/office/powerpoint/2010/main" val="1806139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0B64A9B9-66A8-437F-B110-C8CC4B6A61AC}" type="datetimeFigureOut">
              <a:rPr lang="it-IT" smtClean="0"/>
              <a:t>02/12/24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9211C8C-8617-4CC1-970B-B8D093E80554}" type="slidenum">
              <a:rPr lang="it-IT" smtClean="0"/>
              <a:t>‹N›</a:t>
            </a:fld>
            <a:endParaRPr lang="it-IT"/>
          </a:p>
        </p:txBody>
      </p:sp>
    </p:spTree>
    <p:extLst>
      <p:ext uri="{BB962C8B-B14F-4D97-AF65-F5344CB8AC3E}">
        <p14:creationId xmlns:p14="http://schemas.microsoft.com/office/powerpoint/2010/main" val="1936911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0B64A9B9-66A8-437F-B110-C8CC4B6A61AC}" type="datetimeFigureOut">
              <a:rPr lang="it-IT" smtClean="0"/>
              <a:t>02/12/24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9211C8C-8617-4CC1-970B-B8D093E80554}" type="slidenum">
              <a:rPr lang="it-IT" smtClean="0"/>
              <a:t>‹N›</a:t>
            </a:fld>
            <a:endParaRPr lang="it-IT"/>
          </a:p>
        </p:txBody>
      </p:sp>
    </p:spTree>
    <p:extLst>
      <p:ext uri="{BB962C8B-B14F-4D97-AF65-F5344CB8AC3E}">
        <p14:creationId xmlns:p14="http://schemas.microsoft.com/office/powerpoint/2010/main" val="2668251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B64A9B9-66A8-437F-B110-C8CC4B6A61AC}" type="datetimeFigureOut">
              <a:rPr lang="it-IT" smtClean="0"/>
              <a:t>02/12/24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9211C8C-8617-4CC1-970B-B8D093E80554}" type="slidenum">
              <a:rPr lang="it-IT" smtClean="0"/>
              <a:t>‹N›</a:t>
            </a:fld>
            <a:endParaRPr lang="it-IT"/>
          </a:p>
        </p:txBody>
      </p:sp>
    </p:spTree>
    <p:extLst>
      <p:ext uri="{BB962C8B-B14F-4D97-AF65-F5344CB8AC3E}">
        <p14:creationId xmlns:p14="http://schemas.microsoft.com/office/powerpoint/2010/main" val="1589426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0B64A9B9-66A8-437F-B110-C8CC4B6A61AC}" type="datetimeFigureOut">
              <a:rPr lang="it-IT" smtClean="0"/>
              <a:t>02/12/24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9211C8C-8617-4CC1-970B-B8D093E80554}" type="slidenum">
              <a:rPr lang="it-IT" smtClean="0"/>
              <a:t>‹N›</a:t>
            </a:fld>
            <a:endParaRPr lang="it-IT"/>
          </a:p>
        </p:txBody>
      </p:sp>
    </p:spTree>
    <p:extLst>
      <p:ext uri="{BB962C8B-B14F-4D97-AF65-F5344CB8AC3E}">
        <p14:creationId xmlns:p14="http://schemas.microsoft.com/office/powerpoint/2010/main" val="2810728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0B64A9B9-66A8-437F-B110-C8CC4B6A61AC}" type="datetimeFigureOut">
              <a:rPr lang="it-IT" smtClean="0"/>
              <a:t>02/12/24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9211C8C-8617-4CC1-970B-B8D093E80554}" type="slidenum">
              <a:rPr lang="it-IT" smtClean="0"/>
              <a:t>‹N›</a:t>
            </a:fld>
            <a:endParaRPr lang="it-IT"/>
          </a:p>
        </p:txBody>
      </p:sp>
    </p:spTree>
    <p:extLst>
      <p:ext uri="{BB962C8B-B14F-4D97-AF65-F5344CB8AC3E}">
        <p14:creationId xmlns:p14="http://schemas.microsoft.com/office/powerpoint/2010/main" val="127824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64A9B9-66A8-437F-B110-C8CC4B6A61AC}" type="datetimeFigureOut">
              <a:rPr lang="it-IT" smtClean="0"/>
              <a:t>02/12/24</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211C8C-8617-4CC1-970B-B8D093E80554}" type="slidenum">
              <a:rPr lang="it-IT" smtClean="0"/>
              <a:t>‹N›</a:t>
            </a:fld>
            <a:endParaRPr lang="it-IT"/>
          </a:p>
        </p:txBody>
      </p:sp>
    </p:spTree>
    <p:extLst>
      <p:ext uri="{BB962C8B-B14F-4D97-AF65-F5344CB8AC3E}">
        <p14:creationId xmlns:p14="http://schemas.microsoft.com/office/powerpoint/2010/main" val="12942232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5.png"/><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6.jpeg"/><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6.jpeg"/><Relationship Id="rId1" Type="http://schemas.openxmlformats.org/officeDocument/2006/relationships/slideLayout" Target="../slideLayouts/slideLayout7.xml"/><Relationship Id="rId5" Type="http://schemas.openxmlformats.org/officeDocument/2006/relationships/image" Target="../media/image53.sv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8.jpe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46.jpeg"/><Relationship Id="rId1" Type="http://schemas.openxmlformats.org/officeDocument/2006/relationships/slideLayout" Target="../slideLayouts/slideLayout1.xml"/><Relationship Id="rId5" Type="http://schemas.openxmlformats.org/officeDocument/2006/relationships/image" Target="../media/image61.jpeg"/><Relationship Id="rId4" Type="http://schemas.openxmlformats.org/officeDocument/2006/relationships/image" Target="../media/image60.jpeg"/></Relationships>
</file>

<file path=ppt/slides/_rels/slide2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2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68.jpeg"/><Relationship Id="rId4" Type="http://schemas.openxmlformats.org/officeDocument/2006/relationships/image" Target="../media/image67.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71.JPG"/><Relationship Id="rId4" Type="http://schemas.openxmlformats.org/officeDocument/2006/relationships/image" Target="../media/image70.jpeg"/></Relationships>
</file>

<file path=ppt/slides/_rels/slide3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 Id="rId5" Type="http://schemas.openxmlformats.org/officeDocument/2006/relationships/image" Target="../media/image75.jpeg"/><Relationship Id="rId4" Type="http://schemas.openxmlformats.org/officeDocument/2006/relationships/image" Target="../media/image74.jpeg"/></Relationships>
</file>

<file path=ppt/slides/_rels/slide3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3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6.jpeg"/><Relationship Id="rId1" Type="http://schemas.openxmlformats.org/officeDocument/2006/relationships/slideLayout" Target="../slideLayouts/slideLayout7.xml"/><Relationship Id="rId5" Type="http://schemas.openxmlformats.org/officeDocument/2006/relationships/image" Target="../media/image81.jpeg"/><Relationship Id="rId4" Type="http://schemas.openxmlformats.org/officeDocument/2006/relationships/image" Target="../media/image80.jpeg"/></Relationships>
</file>

<file path=ppt/slides/_rels/slide3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76.jpeg"/><Relationship Id="rId1" Type="http://schemas.openxmlformats.org/officeDocument/2006/relationships/slideLayout" Target="../slideLayouts/slideLayout7.xml"/><Relationship Id="rId4" Type="http://schemas.openxmlformats.org/officeDocument/2006/relationships/image" Target="../media/image83.jpeg"/></Relationships>
</file>

<file path=ppt/slides/_rels/slide35.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image" Target="../media/image87.png"/><Relationship Id="rId5" Type="http://schemas.openxmlformats.org/officeDocument/2006/relationships/image" Target="../media/image86.pn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png"/></Relationships>
</file>

<file path=ppt/slides/_rels/slide3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image" Target="../media/image76.jpeg"/><Relationship Id="rId1" Type="http://schemas.openxmlformats.org/officeDocument/2006/relationships/slideLayout" Target="../slideLayouts/slideLayout7.xml"/><Relationship Id="rId5" Type="http://schemas.openxmlformats.org/officeDocument/2006/relationships/image" Target="../media/image95.jpg"/><Relationship Id="rId4" Type="http://schemas.openxmlformats.org/officeDocument/2006/relationships/image" Target="../media/image94.jpg"/></Relationships>
</file>

<file path=ppt/slides/_rels/slide3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76.jpeg"/><Relationship Id="rId1" Type="http://schemas.openxmlformats.org/officeDocument/2006/relationships/slideLayout" Target="../slideLayouts/slideLayout7.xml"/><Relationship Id="rId5" Type="http://schemas.openxmlformats.org/officeDocument/2006/relationships/image" Target="../media/image98.jpeg"/><Relationship Id="rId4" Type="http://schemas.openxmlformats.org/officeDocument/2006/relationships/image" Target="../media/image97.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JPG"/><Relationship Id="rId1" Type="http://schemas.openxmlformats.org/officeDocument/2006/relationships/slideLayout" Target="../slideLayouts/slideLayout1.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tif"/><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2"/>
          <a:srcRect r="339" b="44118"/>
          <a:stretch/>
        </p:blipFill>
        <p:spPr>
          <a:xfrm>
            <a:off x="2133267" y="380743"/>
            <a:ext cx="8230292" cy="2895844"/>
          </a:xfrm>
          <a:prstGeom prst="rect">
            <a:avLst/>
          </a:prstGeom>
        </p:spPr>
      </p:pic>
      <p:sp>
        <p:nvSpPr>
          <p:cNvPr id="5" name="Rettangolo 4"/>
          <p:cNvSpPr/>
          <p:nvPr/>
        </p:nvSpPr>
        <p:spPr>
          <a:xfrm>
            <a:off x="2119264" y="3460155"/>
            <a:ext cx="8258297" cy="3219343"/>
          </a:xfrm>
          <a:prstGeom prst="rect">
            <a:avLst/>
          </a:prstGeom>
        </p:spPr>
        <p:txBody>
          <a:bodyPr wrap="square">
            <a:spAutoFit/>
          </a:bodyPr>
          <a:lstStyle/>
          <a:p>
            <a:pPr algn="ctr">
              <a:buClrTx/>
              <a:buFontTx/>
              <a:buNone/>
            </a:pPr>
            <a:r>
              <a:rPr lang="it-IT" altLang="it-IT" sz="3175" b="1" dirty="0">
                <a:latin typeface="Calibri Light" panose="020F0302020204030204" pitchFamily="34" charset="0"/>
                <a:ea typeface="Microsoft YaHei" panose="020B0503020204020204" pitchFamily="34" charset="-122"/>
                <a:cs typeface="Calibri Light" panose="020F0302020204030204" pitchFamily="34" charset="0"/>
              </a:rPr>
              <a:t>I vigneti del Boca nel Piano d’Area del Parco Monte </a:t>
            </a:r>
            <a:r>
              <a:rPr lang="it-IT" altLang="it-IT" sz="3175" b="1" dirty="0" err="1">
                <a:latin typeface="Calibri Light" panose="020F0302020204030204" pitchFamily="34" charset="0"/>
                <a:ea typeface="Microsoft YaHei" panose="020B0503020204020204" pitchFamily="34" charset="-122"/>
                <a:cs typeface="Calibri Light" panose="020F0302020204030204" pitchFamily="34" charset="0"/>
              </a:rPr>
              <a:t>Fenera</a:t>
            </a:r>
            <a:r>
              <a:rPr lang="it-IT" altLang="it-IT" sz="3175" b="1" dirty="0">
                <a:latin typeface="Calibri Light" panose="020F0302020204030204" pitchFamily="34" charset="0"/>
                <a:ea typeface="Microsoft YaHei" panose="020B0503020204020204" pitchFamily="34" charset="-122"/>
                <a:cs typeface="Calibri Light" panose="020F0302020204030204" pitchFamily="34" charset="0"/>
              </a:rPr>
              <a:t> e prime applicazioni delle buone pratiche nelle valutazioni di incidenza dei nuovi vigneti</a:t>
            </a:r>
          </a:p>
          <a:p>
            <a:pPr algn="ctr">
              <a:buClrTx/>
              <a:buFontTx/>
              <a:buNone/>
            </a:pPr>
            <a:endParaRPr lang="it-IT" altLang="it-IT" sz="2540" b="1" dirty="0">
              <a:latin typeface="Calibri Light" panose="020F0302020204030204" pitchFamily="34" charset="0"/>
              <a:ea typeface="Microsoft YaHei" panose="020B0503020204020204" pitchFamily="34" charset="-122"/>
              <a:cs typeface="Calibri Light" panose="020F0302020204030204" pitchFamily="34" charset="0"/>
            </a:endParaRPr>
          </a:p>
          <a:p>
            <a:pPr algn="ctr">
              <a:buClrTx/>
              <a:buFontTx/>
              <a:buNone/>
            </a:pPr>
            <a:r>
              <a:rPr lang="it-IT" altLang="it-IT" sz="2540" b="1" dirty="0">
                <a:latin typeface="Calibri Light" panose="020F0302020204030204" pitchFamily="34" charset="0"/>
                <a:ea typeface="Microsoft YaHei" panose="020B0503020204020204" pitchFamily="34" charset="-122"/>
                <a:cs typeface="Calibri Light" panose="020F0302020204030204" pitchFamily="34" charset="0"/>
              </a:rPr>
              <a:t>Lucia Pompilio, Mauro </a:t>
            </a:r>
            <a:r>
              <a:rPr lang="it-IT" altLang="it-IT" sz="2540" b="1" dirty="0" err="1">
                <a:latin typeface="Calibri Light" panose="020F0302020204030204" pitchFamily="34" charset="0"/>
                <a:ea typeface="Microsoft YaHei" panose="020B0503020204020204" pitchFamily="34" charset="-122"/>
                <a:cs typeface="Calibri Light" panose="020F0302020204030204" pitchFamily="34" charset="0"/>
              </a:rPr>
              <a:t>Bettini</a:t>
            </a:r>
            <a:r>
              <a:rPr lang="it-IT" altLang="it-IT" sz="2540" b="1" dirty="0">
                <a:latin typeface="Calibri Light" panose="020F0302020204030204" pitchFamily="34" charset="0"/>
                <a:ea typeface="Microsoft YaHei" panose="020B0503020204020204" pitchFamily="34" charset="-122"/>
                <a:cs typeface="Calibri Light" panose="020F0302020204030204" pitchFamily="34" charset="0"/>
              </a:rPr>
              <a:t>, Roberta </a:t>
            </a:r>
            <a:r>
              <a:rPr lang="it-IT" altLang="it-IT" sz="2540" b="1" dirty="0" err="1">
                <a:latin typeface="Calibri Light" panose="020F0302020204030204" pitchFamily="34" charset="0"/>
                <a:ea typeface="Microsoft YaHei" panose="020B0503020204020204" pitchFamily="34" charset="-122"/>
                <a:cs typeface="Calibri Light" panose="020F0302020204030204" pitchFamily="34" charset="0"/>
              </a:rPr>
              <a:t>Denicola</a:t>
            </a:r>
            <a:r>
              <a:rPr lang="it-IT" altLang="it-IT" sz="2540" b="1" dirty="0">
                <a:latin typeface="Calibri Light" panose="020F0302020204030204" pitchFamily="34" charset="0"/>
                <a:ea typeface="Microsoft YaHei" panose="020B0503020204020204" pitchFamily="34" charset="-122"/>
                <a:cs typeface="Calibri Light" panose="020F0302020204030204" pitchFamily="34" charset="0"/>
              </a:rPr>
              <a:t>, </a:t>
            </a:r>
          </a:p>
          <a:p>
            <a:pPr algn="ctr">
              <a:buClrTx/>
              <a:buFontTx/>
              <a:buNone/>
            </a:pPr>
            <a:r>
              <a:rPr lang="it-IT" altLang="it-IT" sz="2540" b="1" dirty="0">
                <a:latin typeface="Calibri Light" panose="020F0302020204030204" pitchFamily="34" charset="0"/>
                <a:ea typeface="Microsoft YaHei" panose="020B0503020204020204" pitchFamily="34" charset="-122"/>
                <a:cs typeface="Calibri Light" panose="020F0302020204030204" pitchFamily="34" charset="0"/>
              </a:rPr>
              <a:t>Ente di Gestione delle Aree protette della Valle Sesia</a:t>
            </a:r>
          </a:p>
        </p:txBody>
      </p:sp>
      <p:sp>
        <p:nvSpPr>
          <p:cNvPr id="6" name="CasellaDiTesto 5"/>
          <p:cNvSpPr txBox="1"/>
          <p:nvPr/>
        </p:nvSpPr>
        <p:spPr>
          <a:xfrm>
            <a:off x="1142584" y="6379781"/>
            <a:ext cx="10096917" cy="385490"/>
          </a:xfrm>
          <a:prstGeom prst="rect">
            <a:avLst/>
          </a:prstGeom>
          <a:noFill/>
        </p:spPr>
        <p:txBody>
          <a:bodyPr wrap="square" rtlCol="0">
            <a:spAutoFit/>
          </a:bodyPr>
          <a:lstStyle/>
          <a:p>
            <a:r>
              <a:rPr lang="it-IT" sz="1905" b="1" dirty="0">
                <a:solidFill>
                  <a:schemeClr val="accent4"/>
                </a:solidFill>
              </a:rPr>
              <a:t>	Buone pratiche per la biodiversità in vigneto 		Villa Caccia, 4 dicembre 2024</a:t>
            </a:r>
          </a:p>
        </p:txBody>
      </p:sp>
    </p:spTree>
    <p:extLst>
      <p:ext uri="{BB962C8B-B14F-4D97-AF65-F5344CB8AC3E}">
        <p14:creationId xmlns:p14="http://schemas.microsoft.com/office/powerpoint/2010/main" val="1351233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82B95778-ACBE-CD30-E0CE-7F4F51046DAB}"/>
              </a:ext>
            </a:extLst>
          </p:cNvPr>
          <p:cNvPicPr>
            <a:picLocks noChangeAspect="1"/>
          </p:cNvPicPr>
          <p:nvPr/>
        </p:nvPicPr>
        <p:blipFill>
          <a:blip r:embed="rId2"/>
          <a:stretch>
            <a:fillRect/>
          </a:stretch>
        </p:blipFill>
        <p:spPr>
          <a:xfrm>
            <a:off x="0" y="0"/>
            <a:ext cx="12192000" cy="6857999"/>
          </a:xfrm>
          <a:prstGeom prst="rect">
            <a:avLst/>
          </a:prstGeom>
          <a:effectLst>
            <a:softEdge rad="127000"/>
          </a:effectLst>
        </p:spPr>
      </p:pic>
      <p:pic>
        <p:nvPicPr>
          <p:cNvPr id="3" name="Immagine 2" descr="Immagine che contiene aria aperta, montagna, paesaggio, pianta">
            <a:extLst>
              <a:ext uri="{FF2B5EF4-FFF2-40B4-BE49-F238E27FC236}">
                <a16:creationId xmlns:a16="http://schemas.microsoft.com/office/drawing/2014/main" id="{FED3DBDE-9A28-884A-7693-BCCE3153A106}"/>
              </a:ext>
            </a:extLst>
          </p:cNvPr>
          <p:cNvPicPr>
            <a:picLocks noChangeAspect="1"/>
          </p:cNvPicPr>
          <p:nvPr/>
        </p:nvPicPr>
        <p:blipFill>
          <a:blip r:embed="rId3" cstate="print">
            <a:alphaModFix/>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1"/>
            <a:ext cx="12192000" cy="6858000"/>
          </a:xfrm>
          <a:prstGeom prst="rect">
            <a:avLst/>
          </a:prstGeom>
          <a:effectLst>
            <a:softEdge rad="76200"/>
          </a:effectLst>
        </p:spPr>
      </p:pic>
      <p:pic>
        <p:nvPicPr>
          <p:cNvPr id="8" name="Immagine 7" descr="Immagine che contiene aria aperta, Pianta non vascolare, muschio, erba&#10;&#10;Descrizione generata automaticamente">
            <a:extLst>
              <a:ext uri="{FF2B5EF4-FFF2-40B4-BE49-F238E27FC236}">
                <a16:creationId xmlns:a16="http://schemas.microsoft.com/office/drawing/2014/main" id="{C7241613-7D3A-5A08-556C-3BD0E2A913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3899" y="1231583"/>
            <a:ext cx="5811590" cy="4358692"/>
          </a:xfrm>
          <a:prstGeom prst="rect">
            <a:avLst/>
          </a:prstGeom>
          <a:effectLst>
            <a:softEdge rad="127000"/>
          </a:effectLst>
        </p:spPr>
      </p:pic>
      <p:pic>
        <p:nvPicPr>
          <p:cNvPr id="9" name="Immagine 8" descr="Immagine che contiene aria aperta, erba, Tappezzante, natura&#10;&#10;Descrizione generata automaticamente">
            <a:extLst>
              <a:ext uri="{FF2B5EF4-FFF2-40B4-BE49-F238E27FC236}">
                <a16:creationId xmlns:a16="http://schemas.microsoft.com/office/drawing/2014/main" id="{E37EA736-793E-C5BD-DC52-C53526281E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265" y="396180"/>
            <a:ext cx="4522123" cy="6029498"/>
          </a:xfrm>
          <a:prstGeom prst="rect">
            <a:avLst/>
          </a:prstGeom>
          <a:effectLst>
            <a:softEdge rad="127000"/>
          </a:effectLst>
        </p:spPr>
      </p:pic>
      <p:pic>
        <p:nvPicPr>
          <p:cNvPr id="10" name="Immagine 9" descr="Immagine che contiene aria aperta, pianta, cielo, Deciduo&#10;&#10;Descrizione generata automaticamente">
            <a:extLst>
              <a:ext uri="{FF2B5EF4-FFF2-40B4-BE49-F238E27FC236}">
                <a16:creationId xmlns:a16="http://schemas.microsoft.com/office/drawing/2014/main" id="{5902778A-280E-7737-E821-8BFF49194BA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6511" y="149630"/>
            <a:ext cx="10898978" cy="6558740"/>
          </a:xfrm>
          <a:prstGeom prst="rect">
            <a:avLst/>
          </a:prstGeom>
          <a:effectLst>
            <a:softEdge rad="127000"/>
          </a:effectLst>
        </p:spPr>
      </p:pic>
    </p:spTree>
    <p:extLst>
      <p:ext uri="{BB962C8B-B14F-4D97-AF65-F5344CB8AC3E}">
        <p14:creationId xmlns:p14="http://schemas.microsoft.com/office/powerpoint/2010/main" val="404361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aria aperta, montagna, paesaggio, pianta">
            <a:extLst>
              <a:ext uri="{FF2B5EF4-FFF2-40B4-BE49-F238E27FC236}">
                <a16:creationId xmlns:a16="http://schemas.microsoft.com/office/drawing/2014/main" id="{C2848C05-3BCB-F8D8-74EB-C16BD99D06B1}"/>
              </a:ext>
            </a:extLst>
          </p:cNvPr>
          <p:cNvPicPr>
            <a:picLocks noChangeAspect="1"/>
          </p:cNvPicPr>
          <p:nvPr/>
        </p:nvPicPr>
        <p:blipFill>
          <a:blip r:embed="rId2" cstate="print">
            <a:alphaModFix/>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96312"/>
            <a:ext cx="12221558" cy="6874626"/>
          </a:xfrm>
          <a:prstGeom prst="rect">
            <a:avLst/>
          </a:prstGeom>
          <a:effectLst>
            <a:softEdge rad="127000"/>
          </a:effectLst>
        </p:spPr>
      </p:pic>
      <p:pic>
        <p:nvPicPr>
          <p:cNvPr id="4" name="Immagine 3">
            <a:extLst>
              <a:ext uri="{FF2B5EF4-FFF2-40B4-BE49-F238E27FC236}">
                <a16:creationId xmlns:a16="http://schemas.microsoft.com/office/drawing/2014/main" id="{CA89759D-E7D9-200A-D7AB-DFA06A1BD14C}"/>
              </a:ext>
            </a:extLst>
          </p:cNvPr>
          <p:cNvPicPr>
            <a:picLocks noChangeAspect="1"/>
          </p:cNvPicPr>
          <p:nvPr/>
        </p:nvPicPr>
        <p:blipFill>
          <a:blip r:embed="rId3"/>
          <a:stretch>
            <a:fillRect/>
          </a:stretch>
        </p:blipFill>
        <p:spPr>
          <a:xfrm>
            <a:off x="2912634" y="1069791"/>
            <a:ext cx="6366732" cy="4718418"/>
          </a:xfrm>
          <a:prstGeom prst="rect">
            <a:avLst/>
          </a:prstGeom>
          <a:effectLst>
            <a:softEdge rad="127000"/>
          </a:effectLst>
        </p:spPr>
      </p:pic>
      <p:pic>
        <p:nvPicPr>
          <p:cNvPr id="5" name="Immagine 4" descr="Immagine che contiene aria aperta, albero, vigneto, piantagione&#10;&#10;Descrizione generata automaticamente">
            <a:extLst>
              <a:ext uri="{FF2B5EF4-FFF2-40B4-BE49-F238E27FC236}">
                <a16:creationId xmlns:a16="http://schemas.microsoft.com/office/drawing/2014/main" id="{9F8AD7EF-0B00-3F63-04C4-40447B4865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497" y="893793"/>
            <a:ext cx="11848563" cy="4894416"/>
          </a:xfrm>
          <a:prstGeom prst="rect">
            <a:avLst/>
          </a:prstGeom>
          <a:effectLst>
            <a:softEdge rad="190500"/>
          </a:effectLst>
        </p:spPr>
      </p:pic>
      <p:pic>
        <p:nvPicPr>
          <p:cNvPr id="6" name="Immagine 5">
            <a:extLst>
              <a:ext uri="{FF2B5EF4-FFF2-40B4-BE49-F238E27FC236}">
                <a16:creationId xmlns:a16="http://schemas.microsoft.com/office/drawing/2014/main" id="{A5734999-B861-A21C-D2E9-6E6EC8488839}"/>
              </a:ext>
            </a:extLst>
          </p:cNvPr>
          <p:cNvPicPr>
            <a:picLocks noChangeAspect="1"/>
          </p:cNvPicPr>
          <p:nvPr/>
        </p:nvPicPr>
        <p:blipFill>
          <a:blip r:embed="rId5"/>
          <a:stretch>
            <a:fillRect/>
          </a:stretch>
        </p:blipFill>
        <p:spPr>
          <a:xfrm>
            <a:off x="3547376" y="234853"/>
            <a:ext cx="4850114" cy="6388294"/>
          </a:xfrm>
          <a:prstGeom prst="rect">
            <a:avLst/>
          </a:prstGeom>
          <a:effectLst>
            <a:softEdge rad="114300"/>
          </a:effectLst>
        </p:spPr>
      </p:pic>
    </p:spTree>
    <p:extLst>
      <p:ext uri="{BB962C8B-B14F-4D97-AF65-F5344CB8AC3E}">
        <p14:creationId xmlns:p14="http://schemas.microsoft.com/office/powerpoint/2010/main" val="234030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aria aperta, uva, vigneto, cielo&#10;&#10;Descrizione generata automaticamente">
            <a:extLst>
              <a:ext uri="{FF2B5EF4-FFF2-40B4-BE49-F238E27FC236}">
                <a16:creationId xmlns:a16="http://schemas.microsoft.com/office/drawing/2014/main" id="{E4C6C196-771B-1625-1B8D-8B78777998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5866" y="0"/>
            <a:ext cx="10764078" cy="6858000"/>
          </a:xfrm>
          <a:prstGeom prst="rect">
            <a:avLst/>
          </a:prstGeom>
          <a:effectLst>
            <a:softEdge rad="190500"/>
          </a:effectLst>
        </p:spPr>
      </p:pic>
      <p:pic>
        <p:nvPicPr>
          <p:cNvPr id="7" name="Immagine 6" descr="Immagine che contiene aria aperta, uva, vigneto, cielo&#10;&#10;Descrizione generata automaticamente">
            <a:extLst>
              <a:ext uri="{FF2B5EF4-FFF2-40B4-BE49-F238E27FC236}">
                <a16:creationId xmlns:a16="http://schemas.microsoft.com/office/drawing/2014/main" id="{303057F2-43DD-82FB-96B6-4B4053951E12}"/>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1999" cy="6857999"/>
          </a:xfrm>
          <a:prstGeom prst="rect">
            <a:avLst/>
          </a:prstGeom>
        </p:spPr>
      </p:pic>
      <p:sp>
        <p:nvSpPr>
          <p:cNvPr id="9" name="CasellaDiTesto 8">
            <a:extLst>
              <a:ext uri="{FF2B5EF4-FFF2-40B4-BE49-F238E27FC236}">
                <a16:creationId xmlns:a16="http://schemas.microsoft.com/office/drawing/2014/main" id="{CB3AA3E5-68F1-C153-4E8A-DEBC620BF6D1}"/>
              </a:ext>
            </a:extLst>
          </p:cNvPr>
          <p:cNvSpPr txBox="1"/>
          <p:nvPr/>
        </p:nvSpPr>
        <p:spPr>
          <a:xfrm>
            <a:off x="1375227" y="422221"/>
            <a:ext cx="2768083" cy="477054"/>
          </a:xfrm>
          <a:prstGeom prst="rect">
            <a:avLst/>
          </a:prstGeom>
          <a:solidFill>
            <a:schemeClr val="tx1">
              <a:lumMod val="75000"/>
              <a:lumOff val="25000"/>
            </a:schemeClr>
          </a:solidFill>
          <a:effectLst>
            <a:softEdge rad="38100"/>
          </a:effectLst>
        </p:spPr>
        <p:txBody>
          <a:bodyPr wrap="square" rtlCol="0">
            <a:spAutoFit/>
          </a:bodyPr>
          <a:lstStyle/>
          <a:p>
            <a:pPr algn="ctr"/>
            <a:r>
              <a:rPr lang="it-IT" sz="2500" dirty="0">
                <a:solidFill>
                  <a:srgbClr val="FFFF00"/>
                </a:solidFill>
                <a:latin typeface="Verdana" panose="020B0604030504040204" pitchFamily="34" charset="0"/>
              </a:rPr>
              <a:t>PIANO D’AREA</a:t>
            </a:r>
          </a:p>
        </p:txBody>
      </p:sp>
      <p:sp>
        <p:nvSpPr>
          <p:cNvPr id="11" name="CasellaDiTesto 10">
            <a:extLst>
              <a:ext uri="{FF2B5EF4-FFF2-40B4-BE49-F238E27FC236}">
                <a16:creationId xmlns:a16="http://schemas.microsoft.com/office/drawing/2014/main" id="{52045A61-9A9A-0797-DCB3-C009B72512B5}"/>
              </a:ext>
            </a:extLst>
          </p:cNvPr>
          <p:cNvSpPr txBox="1"/>
          <p:nvPr/>
        </p:nvSpPr>
        <p:spPr>
          <a:xfrm>
            <a:off x="4256139" y="1628925"/>
            <a:ext cx="6928326" cy="553998"/>
          </a:xfrm>
          <a:prstGeom prst="rect">
            <a:avLst/>
          </a:prstGeom>
          <a:solidFill>
            <a:schemeClr val="accent6">
              <a:lumMod val="40000"/>
              <a:lumOff val="60000"/>
            </a:schemeClr>
          </a:solidFill>
          <a:effectLst>
            <a:softEdge rad="63500"/>
          </a:effectLst>
        </p:spPr>
        <p:txBody>
          <a:bodyPr wrap="square" rtlCol="0">
            <a:spAutoFit/>
          </a:bodyPr>
          <a:lstStyle/>
          <a:p>
            <a:pPr marL="285750" indent="-285750" algn="just">
              <a:buFont typeface="Arial" panose="020B0604020202020204" pitchFamily="34" charset="0"/>
              <a:buChar char="•"/>
            </a:pPr>
            <a:r>
              <a:rPr lang="it-IT" sz="1500" dirty="0">
                <a:solidFill>
                  <a:schemeClr val="accent2">
                    <a:lumMod val="50000"/>
                  </a:schemeClr>
                </a:solidFill>
                <a:latin typeface="Verdana" panose="020B0604030504040204" pitchFamily="34" charset="0"/>
              </a:rPr>
              <a:t>Nuovi impianti solamente dove le viti erano presenti in passato (paesaggio agrario di interesse storico).</a:t>
            </a:r>
          </a:p>
        </p:txBody>
      </p:sp>
      <p:sp>
        <p:nvSpPr>
          <p:cNvPr id="12" name="CasellaDiTesto 11">
            <a:extLst>
              <a:ext uri="{FF2B5EF4-FFF2-40B4-BE49-F238E27FC236}">
                <a16:creationId xmlns:a16="http://schemas.microsoft.com/office/drawing/2014/main" id="{272089ED-4E6B-93FA-9D01-297CE272FC79}"/>
              </a:ext>
            </a:extLst>
          </p:cNvPr>
          <p:cNvSpPr txBox="1"/>
          <p:nvPr/>
        </p:nvSpPr>
        <p:spPr>
          <a:xfrm>
            <a:off x="4256138" y="5035137"/>
            <a:ext cx="6846421" cy="323165"/>
          </a:xfrm>
          <a:prstGeom prst="rect">
            <a:avLst/>
          </a:prstGeom>
          <a:solidFill>
            <a:schemeClr val="accent6">
              <a:lumMod val="40000"/>
              <a:lumOff val="60000"/>
            </a:schemeClr>
          </a:solidFill>
          <a:effectLst>
            <a:softEdge rad="63500"/>
          </a:effectLst>
        </p:spPr>
        <p:txBody>
          <a:bodyPr wrap="square" rtlCol="0">
            <a:spAutoFit/>
          </a:bodyPr>
          <a:lstStyle/>
          <a:p>
            <a:pPr marL="285750" indent="-285750" algn="just">
              <a:buFont typeface="Arial" panose="020B0604020202020204" pitchFamily="34" charset="0"/>
              <a:buChar char="•"/>
            </a:pPr>
            <a:r>
              <a:rPr lang="it-IT" sz="1500" dirty="0">
                <a:solidFill>
                  <a:schemeClr val="accent2">
                    <a:lumMod val="50000"/>
                  </a:schemeClr>
                </a:solidFill>
                <a:latin typeface="Verdana" panose="020B0604030504040204" pitchFamily="34" charset="0"/>
              </a:rPr>
              <a:t>Regolamenta COME vanno eseguiti gli interventi di impianto</a:t>
            </a:r>
          </a:p>
        </p:txBody>
      </p:sp>
      <p:sp>
        <p:nvSpPr>
          <p:cNvPr id="13" name="CasellaDiTesto 12">
            <a:extLst>
              <a:ext uri="{FF2B5EF4-FFF2-40B4-BE49-F238E27FC236}">
                <a16:creationId xmlns:a16="http://schemas.microsoft.com/office/drawing/2014/main" id="{5022DA18-F6CA-3E10-2E21-ABB2C6B167D0}"/>
              </a:ext>
            </a:extLst>
          </p:cNvPr>
          <p:cNvSpPr txBox="1"/>
          <p:nvPr/>
        </p:nvSpPr>
        <p:spPr>
          <a:xfrm>
            <a:off x="4256139" y="3758077"/>
            <a:ext cx="6928326" cy="553998"/>
          </a:xfrm>
          <a:prstGeom prst="rect">
            <a:avLst/>
          </a:prstGeom>
          <a:solidFill>
            <a:schemeClr val="accent6">
              <a:lumMod val="40000"/>
              <a:lumOff val="60000"/>
            </a:schemeClr>
          </a:solidFill>
          <a:effectLst>
            <a:softEdge rad="63500"/>
          </a:effectLst>
        </p:spPr>
        <p:txBody>
          <a:bodyPr wrap="square" rtlCol="0">
            <a:spAutoFit/>
          </a:bodyPr>
          <a:lstStyle/>
          <a:p>
            <a:pPr marL="285750" indent="-285750" algn="just">
              <a:buFont typeface="Arial" panose="020B0604020202020204" pitchFamily="34" charset="0"/>
              <a:buChar char="•"/>
            </a:pPr>
            <a:r>
              <a:rPr lang="it-IT" sz="1500" dirty="0">
                <a:solidFill>
                  <a:schemeClr val="accent2">
                    <a:lumMod val="50000"/>
                  </a:schemeClr>
                </a:solidFill>
                <a:latin typeface="Verdana" panose="020B0604030504040204" pitchFamily="34" charset="0"/>
              </a:rPr>
              <a:t>Taglio di una fascia di rispetto, nell’intorno del vigneto, a carico della componente forestale. </a:t>
            </a:r>
          </a:p>
        </p:txBody>
      </p:sp>
      <p:sp>
        <p:nvSpPr>
          <p:cNvPr id="2" name="CasellaDiTesto 1">
            <a:extLst>
              <a:ext uri="{FF2B5EF4-FFF2-40B4-BE49-F238E27FC236}">
                <a16:creationId xmlns:a16="http://schemas.microsoft.com/office/drawing/2014/main" id="{18FEA429-44A7-3FFA-A346-D1CF020DCB75}"/>
              </a:ext>
            </a:extLst>
          </p:cNvPr>
          <p:cNvSpPr txBox="1"/>
          <p:nvPr/>
        </p:nvSpPr>
        <p:spPr>
          <a:xfrm>
            <a:off x="4256139" y="1332136"/>
            <a:ext cx="6928326" cy="323165"/>
          </a:xfrm>
          <a:prstGeom prst="rect">
            <a:avLst/>
          </a:prstGeom>
          <a:solidFill>
            <a:schemeClr val="accent6">
              <a:lumMod val="40000"/>
              <a:lumOff val="60000"/>
            </a:schemeClr>
          </a:solidFill>
          <a:effectLst>
            <a:softEdge rad="63500"/>
          </a:effectLst>
        </p:spPr>
        <p:txBody>
          <a:bodyPr wrap="square" rtlCol="0">
            <a:spAutoFit/>
          </a:bodyPr>
          <a:lstStyle/>
          <a:p>
            <a:pPr marL="285750" indent="-285750" algn="just">
              <a:buFont typeface="Arial" panose="020B0604020202020204" pitchFamily="34" charset="0"/>
              <a:buChar char="•"/>
            </a:pPr>
            <a:r>
              <a:rPr lang="it-IT" sz="1500" dirty="0">
                <a:solidFill>
                  <a:schemeClr val="accent2">
                    <a:lumMod val="50000"/>
                  </a:schemeClr>
                </a:solidFill>
                <a:latin typeface="Verdana" panose="020B0604030504040204" pitchFamily="34" charset="0"/>
              </a:rPr>
              <a:t>Identifica cartograficamente l’area di espansione dei vigneti.</a:t>
            </a:r>
          </a:p>
        </p:txBody>
      </p:sp>
      <p:sp>
        <p:nvSpPr>
          <p:cNvPr id="3" name="CasellaDiTesto 2">
            <a:extLst>
              <a:ext uri="{FF2B5EF4-FFF2-40B4-BE49-F238E27FC236}">
                <a16:creationId xmlns:a16="http://schemas.microsoft.com/office/drawing/2014/main" id="{AD9D60EE-0364-D83C-EBDC-3F329AF8417D}"/>
              </a:ext>
            </a:extLst>
          </p:cNvPr>
          <p:cNvSpPr txBox="1"/>
          <p:nvPr/>
        </p:nvSpPr>
        <p:spPr>
          <a:xfrm>
            <a:off x="4256139" y="383749"/>
            <a:ext cx="6928327" cy="553998"/>
          </a:xfrm>
          <a:prstGeom prst="rect">
            <a:avLst/>
          </a:prstGeom>
          <a:solidFill>
            <a:schemeClr val="accent6">
              <a:lumMod val="40000"/>
              <a:lumOff val="60000"/>
            </a:schemeClr>
          </a:solidFill>
          <a:effectLst>
            <a:softEdge rad="63500"/>
          </a:effectLst>
        </p:spPr>
        <p:txBody>
          <a:bodyPr wrap="square" rtlCol="0">
            <a:spAutoFit/>
          </a:bodyPr>
          <a:lstStyle/>
          <a:p>
            <a:pPr algn="just"/>
            <a:r>
              <a:rPr lang="it-IT" sz="1500" dirty="0">
                <a:solidFill>
                  <a:schemeClr val="accent2">
                    <a:lumMod val="50000"/>
                  </a:schemeClr>
                </a:solidFill>
                <a:latin typeface="Verdana" panose="020B0604030504040204" pitchFamily="34" charset="0"/>
              </a:rPr>
              <a:t>Strumento di pianificazione vigente in area Parco, sottoposto a diverse varianti per adattarsi ai cambiamenti. </a:t>
            </a:r>
          </a:p>
        </p:txBody>
      </p:sp>
      <p:sp>
        <p:nvSpPr>
          <p:cNvPr id="4" name="CasellaDiTesto 3">
            <a:extLst>
              <a:ext uri="{FF2B5EF4-FFF2-40B4-BE49-F238E27FC236}">
                <a16:creationId xmlns:a16="http://schemas.microsoft.com/office/drawing/2014/main" id="{5FAAAF66-870E-4847-C188-24DF99852021}"/>
              </a:ext>
            </a:extLst>
          </p:cNvPr>
          <p:cNvSpPr txBox="1"/>
          <p:nvPr/>
        </p:nvSpPr>
        <p:spPr>
          <a:xfrm>
            <a:off x="4256139" y="2915735"/>
            <a:ext cx="6928326" cy="553998"/>
          </a:xfrm>
          <a:prstGeom prst="rect">
            <a:avLst/>
          </a:prstGeom>
          <a:solidFill>
            <a:schemeClr val="accent6">
              <a:lumMod val="40000"/>
              <a:lumOff val="60000"/>
            </a:schemeClr>
          </a:solidFill>
          <a:effectLst>
            <a:softEdge rad="63500"/>
          </a:effectLst>
        </p:spPr>
        <p:txBody>
          <a:bodyPr wrap="square" rtlCol="0">
            <a:spAutoFit/>
          </a:bodyPr>
          <a:lstStyle/>
          <a:p>
            <a:pPr marL="285750" indent="-285750" algn="just">
              <a:buFont typeface="Arial" panose="020B0604020202020204" pitchFamily="34" charset="0"/>
              <a:buChar char="•"/>
            </a:pPr>
            <a:r>
              <a:rPr lang="it-IT" sz="1500" dirty="0">
                <a:solidFill>
                  <a:schemeClr val="accent2">
                    <a:lumMod val="50000"/>
                  </a:schemeClr>
                </a:solidFill>
                <a:latin typeface="Verdana" panose="020B0604030504040204" pitchFamily="34" charset="0"/>
              </a:rPr>
              <a:t>Esplicita la possibilità del recupero di ex vigneti e frutteti e strutture annesse a determinate condizioni.</a:t>
            </a:r>
          </a:p>
        </p:txBody>
      </p:sp>
      <p:sp>
        <p:nvSpPr>
          <p:cNvPr id="6" name="CasellaDiTesto 5">
            <a:extLst>
              <a:ext uri="{FF2B5EF4-FFF2-40B4-BE49-F238E27FC236}">
                <a16:creationId xmlns:a16="http://schemas.microsoft.com/office/drawing/2014/main" id="{CACB9B71-87F7-1AD5-B991-8D0FF31BEED3}"/>
              </a:ext>
            </a:extLst>
          </p:cNvPr>
          <p:cNvSpPr txBox="1"/>
          <p:nvPr/>
        </p:nvSpPr>
        <p:spPr>
          <a:xfrm>
            <a:off x="4256139" y="3447316"/>
            <a:ext cx="6928326" cy="323165"/>
          </a:xfrm>
          <a:prstGeom prst="rect">
            <a:avLst/>
          </a:prstGeom>
          <a:solidFill>
            <a:schemeClr val="accent6">
              <a:lumMod val="40000"/>
              <a:lumOff val="60000"/>
            </a:schemeClr>
          </a:solidFill>
          <a:effectLst>
            <a:softEdge rad="63500"/>
          </a:effectLst>
        </p:spPr>
        <p:txBody>
          <a:bodyPr wrap="square" rtlCol="0">
            <a:spAutoFit/>
          </a:bodyPr>
          <a:lstStyle/>
          <a:p>
            <a:pPr marL="285750" indent="-285750" algn="just">
              <a:buFont typeface="Arial" panose="020B0604020202020204" pitchFamily="34" charset="0"/>
              <a:buChar char="•"/>
            </a:pPr>
            <a:r>
              <a:rPr lang="it-IT" sz="1500" dirty="0">
                <a:solidFill>
                  <a:schemeClr val="accent2">
                    <a:lumMod val="50000"/>
                  </a:schemeClr>
                </a:solidFill>
                <a:latin typeface="Verdana" panose="020B0604030504040204" pitchFamily="34" charset="0"/>
              </a:rPr>
              <a:t>Rimanda alla necessità di effettuare la </a:t>
            </a:r>
            <a:r>
              <a:rPr lang="it-IT" sz="1500" dirty="0" err="1">
                <a:solidFill>
                  <a:schemeClr val="accent2">
                    <a:lumMod val="50000"/>
                  </a:schemeClr>
                </a:solidFill>
                <a:latin typeface="Verdana" panose="020B0604030504040204" pitchFamily="34" charset="0"/>
              </a:rPr>
              <a:t>VIncA</a:t>
            </a:r>
            <a:r>
              <a:rPr lang="it-IT" sz="1500" dirty="0">
                <a:solidFill>
                  <a:schemeClr val="accent2">
                    <a:lumMod val="50000"/>
                  </a:schemeClr>
                </a:solidFill>
                <a:latin typeface="Verdana" panose="020B0604030504040204" pitchFamily="34" charset="0"/>
              </a:rPr>
              <a:t>.</a:t>
            </a:r>
          </a:p>
        </p:txBody>
      </p:sp>
      <p:sp>
        <p:nvSpPr>
          <p:cNvPr id="8" name="CasellaDiTesto 7">
            <a:extLst>
              <a:ext uri="{FF2B5EF4-FFF2-40B4-BE49-F238E27FC236}">
                <a16:creationId xmlns:a16="http://schemas.microsoft.com/office/drawing/2014/main" id="{7FBBB8CF-316E-6132-7DDD-4DD443102E43}"/>
              </a:ext>
            </a:extLst>
          </p:cNvPr>
          <p:cNvSpPr txBox="1"/>
          <p:nvPr/>
        </p:nvSpPr>
        <p:spPr>
          <a:xfrm>
            <a:off x="4256139" y="5370437"/>
            <a:ext cx="6846421" cy="784830"/>
          </a:xfrm>
          <a:prstGeom prst="rect">
            <a:avLst/>
          </a:prstGeom>
          <a:solidFill>
            <a:schemeClr val="accent6">
              <a:lumMod val="40000"/>
              <a:lumOff val="60000"/>
            </a:schemeClr>
          </a:solidFill>
          <a:effectLst>
            <a:softEdge rad="63500"/>
          </a:effectLst>
        </p:spPr>
        <p:txBody>
          <a:bodyPr wrap="square" rtlCol="0">
            <a:spAutoFit/>
          </a:bodyPr>
          <a:lstStyle/>
          <a:p>
            <a:pPr marL="285750" indent="-285750" algn="just">
              <a:buFont typeface="Arial" panose="020B0604020202020204" pitchFamily="34" charset="0"/>
              <a:buChar char="•"/>
            </a:pPr>
            <a:r>
              <a:rPr lang="it-IT" sz="1500" dirty="0">
                <a:solidFill>
                  <a:schemeClr val="accent2">
                    <a:lumMod val="50000"/>
                  </a:schemeClr>
                </a:solidFill>
                <a:latin typeface="Verdana" panose="020B0604030504040204" pitchFamily="34" charset="0"/>
              </a:rPr>
              <a:t>Rispetto della morfologia dei pendii, uso di tecniche di Ingegneria Naturalistica e/o muretti a secco, particolare attenzione alla regimazione idrica.</a:t>
            </a:r>
          </a:p>
        </p:txBody>
      </p:sp>
      <p:sp>
        <p:nvSpPr>
          <p:cNvPr id="14" name="CasellaDiTesto 13">
            <a:extLst>
              <a:ext uri="{FF2B5EF4-FFF2-40B4-BE49-F238E27FC236}">
                <a16:creationId xmlns:a16="http://schemas.microsoft.com/office/drawing/2014/main" id="{C32581C3-7048-EF22-D4A8-0FC6D1444290}"/>
              </a:ext>
            </a:extLst>
          </p:cNvPr>
          <p:cNvSpPr txBox="1"/>
          <p:nvPr/>
        </p:nvSpPr>
        <p:spPr>
          <a:xfrm>
            <a:off x="1617202" y="1332136"/>
            <a:ext cx="2301551" cy="707886"/>
          </a:xfrm>
          <a:prstGeom prst="rect">
            <a:avLst/>
          </a:prstGeom>
          <a:solidFill>
            <a:schemeClr val="bg2">
              <a:lumMod val="75000"/>
              <a:alpha val="80000"/>
            </a:schemeClr>
          </a:solidFill>
          <a:effectLst>
            <a:softEdge rad="50800"/>
          </a:effectLst>
        </p:spPr>
        <p:txBody>
          <a:bodyPr wrap="square" rtlCol="0">
            <a:spAutoFit/>
          </a:bodyPr>
          <a:lstStyle/>
          <a:p>
            <a:pPr algn="ctr"/>
            <a:r>
              <a:rPr lang="it-IT" sz="2000" dirty="0">
                <a:solidFill>
                  <a:srgbClr val="FFFF00"/>
                </a:solidFill>
                <a:latin typeface="Verdana" panose="020B0604030504040204" pitchFamily="34" charset="0"/>
              </a:rPr>
              <a:t>Tavola 4: paesaggio</a:t>
            </a:r>
          </a:p>
        </p:txBody>
      </p:sp>
      <p:sp>
        <p:nvSpPr>
          <p:cNvPr id="15" name="CasellaDiTesto 14">
            <a:extLst>
              <a:ext uri="{FF2B5EF4-FFF2-40B4-BE49-F238E27FC236}">
                <a16:creationId xmlns:a16="http://schemas.microsoft.com/office/drawing/2014/main" id="{2E97002E-7640-4F09-6553-DF335BA68DF2}"/>
              </a:ext>
            </a:extLst>
          </p:cNvPr>
          <p:cNvSpPr txBox="1"/>
          <p:nvPr/>
        </p:nvSpPr>
        <p:spPr>
          <a:xfrm>
            <a:off x="1844385" y="2915735"/>
            <a:ext cx="2073821" cy="1323439"/>
          </a:xfrm>
          <a:prstGeom prst="rect">
            <a:avLst/>
          </a:prstGeom>
          <a:solidFill>
            <a:schemeClr val="bg2">
              <a:lumMod val="75000"/>
              <a:alpha val="80000"/>
            </a:schemeClr>
          </a:solidFill>
          <a:effectLst>
            <a:softEdge rad="50800"/>
          </a:effectLst>
        </p:spPr>
        <p:txBody>
          <a:bodyPr wrap="square" rtlCol="0">
            <a:spAutoFit/>
          </a:bodyPr>
          <a:lstStyle/>
          <a:p>
            <a:pPr algn="ctr"/>
            <a:r>
              <a:rPr lang="it-IT" sz="2000" dirty="0">
                <a:solidFill>
                  <a:srgbClr val="FFFF00"/>
                </a:solidFill>
                <a:latin typeface="Verdana" panose="020B0604030504040204" pitchFamily="34" charset="0"/>
              </a:rPr>
              <a:t>Art. 19: attività agricole e zootecniche</a:t>
            </a:r>
          </a:p>
        </p:txBody>
      </p:sp>
      <p:sp>
        <p:nvSpPr>
          <p:cNvPr id="16" name="CasellaDiTesto 15">
            <a:extLst>
              <a:ext uri="{FF2B5EF4-FFF2-40B4-BE49-F238E27FC236}">
                <a16:creationId xmlns:a16="http://schemas.microsoft.com/office/drawing/2014/main" id="{F5FE0DB0-C3BB-9452-28C1-CF24B46A7BB4}"/>
              </a:ext>
            </a:extLst>
          </p:cNvPr>
          <p:cNvSpPr txBox="1"/>
          <p:nvPr/>
        </p:nvSpPr>
        <p:spPr>
          <a:xfrm>
            <a:off x="1617202" y="5035137"/>
            <a:ext cx="2301551" cy="1323439"/>
          </a:xfrm>
          <a:prstGeom prst="rect">
            <a:avLst/>
          </a:prstGeom>
          <a:solidFill>
            <a:schemeClr val="bg2">
              <a:lumMod val="75000"/>
              <a:alpha val="80000"/>
            </a:schemeClr>
          </a:solidFill>
          <a:effectLst>
            <a:softEdge rad="50800"/>
          </a:effectLst>
        </p:spPr>
        <p:txBody>
          <a:bodyPr wrap="square" rtlCol="0">
            <a:spAutoFit/>
          </a:bodyPr>
          <a:lstStyle/>
          <a:p>
            <a:pPr algn="ctr"/>
            <a:r>
              <a:rPr lang="it-IT" sz="2000" dirty="0">
                <a:solidFill>
                  <a:srgbClr val="FFFF00"/>
                </a:solidFill>
                <a:latin typeface="Verdana" panose="020B0604030504040204" pitchFamily="34" charset="0"/>
              </a:rPr>
              <a:t>Art. 20: morfologia del territorio agricolo</a:t>
            </a:r>
          </a:p>
        </p:txBody>
      </p:sp>
    </p:spTree>
    <p:extLst>
      <p:ext uri="{BB962C8B-B14F-4D97-AF65-F5344CB8AC3E}">
        <p14:creationId xmlns:p14="http://schemas.microsoft.com/office/powerpoint/2010/main" val="401719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2" grpId="0" animBg="1"/>
      <p:bldP spid="4" grpId="0" animBg="1"/>
      <p:bldP spid="6" grpId="0" animBg="1"/>
      <p:bldP spid="8" grpId="0" animBg="1"/>
      <p:bldP spid="14" grpId="0" animBg="1"/>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Immagine che contiene aria aperta, erba, cielo, pianta&#10;&#10;Descrizione generata automaticamente">
            <a:extLst>
              <a:ext uri="{FF2B5EF4-FFF2-40B4-BE49-F238E27FC236}">
                <a16:creationId xmlns:a16="http://schemas.microsoft.com/office/drawing/2014/main" id="{856C6E87-518B-5F0D-EB24-FB510C3309DA}"/>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a:effectLst>
            <a:softEdge rad="190500"/>
          </a:effectLst>
        </p:spPr>
      </p:pic>
      <p:pic>
        <p:nvPicPr>
          <p:cNvPr id="5" name="Immagine 4" descr="Immagine che contiene mappa&#10;&#10;Descrizione generata automaticamente">
            <a:extLst>
              <a:ext uri="{FF2B5EF4-FFF2-40B4-BE49-F238E27FC236}">
                <a16:creationId xmlns:a16="http://schemas.microsoft.com/office/drawing/2014/main" id="{0584F718-0A02-FF5E-580D-F09FF00695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44113" y="0"/>
            <a:ext cx="9697985" cy="6857999"/>
          </a:xfrm>
          <a:prstGeom prst="rect">
            <a:avLst/>
          </a:prstGeom>
          <a:effectLst>
            <a:softEdge rad="127000"/>
          </a:effectLst>
        </p:spPr>
      </p:pic>
      <p:pic>
        <p:nvPicPr>
          <p:cNvPr id="7" name="Immagine 6" descr="Immagine che contiene mappa&#10;&#10;Descrizione generata automaticamente">
            <a:extLst>
              <a:ext uri="{FF2B5EF4-FFF2-40B4-BE49-F238E27FC236}">
                <a16:creationId xmlns:a16="http://schemas.microsoft.com/office/drawing/2014/main" id="{73EE31BA-7243-D8B9-3611-2A304ADA9445}"/>
              </a:ext>
            </a:extLst>
          </p:cNvPr>
          <p:cNvPicPr>
            <a:picLocks noChangeAspect="1"/>
          </p:cNvPicPr>
          <p:nvPr/>
        </p:nvPicPr>
        <p:blipFill>
          <a:blip r:embed="rId4" cstate="print">
            <a:alphaModFix amt="50000"/>
            <a:extLst>
              <a:ext uri="{28A0092B-C50C-407E-A947-70E740481C1C}">
                <a14:useLocalDpi xmlns:a14="http://schemas.microsoft.com/office/drawing/2010/main" val="0"/>
              </a:ext>
            </a:extLst>
          </a:blip>
          <a:stretch>
            <a:fillRect/>
          </a:stretch>
        </p:blipFill>
        <p:spPr>
          <a:xfrm>
            <a:off x="1644112" y="-199582"/>
            <a:ext cx="9697985" cy="6857999"/>
          </a:xfrm>
          <a:prstGeom prst="rect">
            <a:avLst/>
          </a:prstGeom>
          <a:effectLst>
            <a:softEdge rad="127000"/>
          </a:effectLst>
        </p:spPr>
      </p:pic>
    </p:spTree>
    <p:extLst>
      <p:ext uri="{BB962C8B-B14F-4D97-AF65-F5344CB8AC3E}">
        <p14:creationId xmlns:p14="http://schemas.microsoft.com/office/powerpoint/2010/main" val="128231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DA515A3E-69A3-3D84-1F19-FB70ED06156A}"/>
              </a:ext>
            </a:extLst>
          </p:cNvPr>
          <p:cNvPicPr>
            <a:picLocks noChangeAspect="1"/>
          </p:cNvPicPr>
          <p:nvPr/>
        </p:nvPicPr>
        <p:blipFill>
          <a:blip r:embed="rId2"/>
          <a:stretch>
            <a:fillRect/>
          </a:stretch>
        </p:blipFill>
        <p:spPr>
          <a:xfrm>
            <a:off x="0" y="0"/>
            <a:ext cx="12192000" cy="6858000"/>
          </a:xfrm>
          <a:prstGeom prst="rect">
            <a:avLst/>
          </a:prstGeom>
          <a:effectLst>
            <a:softEdge rad="63500"/>
          </a:effectLst>
        </p:spPr>
      </p:pic>
      <p:pic>
        <p:nvPicPr>
          <p:cNvPr id="5" name="Immagine 4" descr="Immagine che contiene mammifero, aria aperta, muso, suino&#10;&#10;Descrizione generata automaticamente">
            <a:extLst>
              <a:ext uri="{FF2B5EF4-FFF2-40B4-BE49-F238E27FC236}">
                <a16:creationId xmlns:a16="http://schemas.microsoft.com/office/drawing/2014/main" id="{9396F56D-9B0E-4840-25EB-9DCA676A9D46}"/>
              </a:ext>
            </a:extLst>
          </p:cNvPr>
          <p:cNvPicPr>
            <a:picLocks noChangeAspect="1"/>
          </p:cNvPicPr>
          <p:nvPr/>
        </p:nvPicPr>
        <p:blipFill>
          <a:blip r:embed="rId3" cstate="print">
            <a:extLst>
              <a:ext uri="{28A0092B-C50C-407E-A947-70E740481C1C}">
                <a14:useLocalDpi xmlns:a14="http://schemas.microsoft.com/office/drawing/2010/main" val="0"/>
              </a:ext>
            </a:extLst>
          </a:blip>
          <a:srcRect l="15930" b="3449"/>
          <a:stretch/>
        </p:blipFill>
        <p:spPr>
          <a:xfrm>
            <a:off x="3308418" y="133447"/>
            <a:ext cx="8746734" cy="6724553"/>
          </a:xfrm>
          <a:prstGeom prst="rect">
            <a:avLst/>
          </a:prstGeom>
          <a:effectLst>
            <a:softEdge rad="127000"/>
          </a:effectLst>
        </p:spPr>
      </p:pic>
      <p:pic>
        <p:nvPicPr>
          <p:cNvPr id="9" name="Immagine 8" descr="Immagine che contiene mammifero, aria aperta, Animale terrestre, suino&#10;&#10;Descrizione generata automaticamente">
            <a:extLst>
              <a:ext uri="{FF2B5EF4-FFF2-40B4-BE49-F238E27FC236}">
                <a16:creationId xmlns:a16="http://schemas.microsoft.com/office/drawing/2014/main" id="{45372B0B-D74C-3E08-7EC9-D764D2F1C1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586" y="2422333"/>
            <a:ext cx="6207968" cy="4155748"/>
          </a:xfrm>
          <a:prstGeom prst="rect">
            <a:avLst/>
          </a:prstGeom>
          <a:effectLst>
            <a:softEdge rad="127000"/>
          </a:effectLst>
        </p:spPr>
      </p:pic>
    </p:spTree>
    <p:extLst>
      <p:ext uri="{BB962C8B-B14F-4D97-AF65-F5344CB8AC3E}">
        <p14:creationId xmlns:p14="http://schemas.microsoft.com/office/powerpoint/2010/main" val="3210206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634C3D58-2E95-AAA9-643C-E610E48DC78C}"/>
              </a:ext>
            </a:extLst>
          </p:cNvPr>
          <p:cNvPicPr>
            <a:picLocks noChangeAspect="1"/>
          </p:cNvPicPr>
          <p:nvPr/>
        </p:nvPicPr>
        <p:blipFill>
          <a:blip r:embed="rId2"/>
          <a:stretch>
            <a:fillRect/>
          </a:stretch>
        </p:blipFill>
        <p:spPr>
          <a:xfrm>
            <a:off x="0" y="0"/>
            <a:ext cx="12192000" cy="6858000"/>
          </a:xfrm>
          <a:prstGeom prst="rect">
            <a:avLst/>
          </a:prstGeom>
          <a:effectLst>
            <a:softEdge rad="63500"/>
          </a:effectLst>
        </p:spPr>
      </p:pic>
      <p:pic>
        <p:nvPicPr>
          <p:cNvPr id="3" name="Immagine 2">
            <a:extLst>
              <a:ext uri="{FF2B5EF4-FFF2-40B4-BE49-F238E27FC236}">
                <a16:creationId xmlns:a16="http://schemas.microsoft.com/office/drawing/2014/main" id="{0B86F5ED-6EDF-57C6-330C-D1E00A0D2F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1" y="476672"/>
            <a:ext cx="4192791" cy="6263306"/>
          </a:xfrm>
          <a:prstGeom prst="rect">
            <a:avLst/>
          </a:prstGeom>
          <a:effectLst>
            <a:softEdge rad="63500"/>
          </a:effectLst>
        </p:spPr>
      </p:pic>
      <p:pic>
        <p:nvPicPr>
          <p:cNvPr id="6" name="Picture 16" descr="cinghiali in gabbia 007">
            <a:extLst>
              <a:ext uri="{FF2B5EF4-FFF2-40B4-BE49-F238E27FC236}">
                <a16:creationId xmlns:a16="http://schemas.microsoft.com/office/drawing/2014/main" id="{A4180CEE-B8C9-4BEC-455B-5D1CA13190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61623" y="1356878"/>
            <a:ext cx="7343775" cy="5508625"/>
          </a:xfrm>
          <a:prstGeom prst="rect">
            <a:avLst/>
          </a:prstGeom>
          <a:noFill/>
          <a:effectLst>
            <a:outerShdw dist="35921" dir="2700000" algn="ctr" rotWithShape="0">
              <a:srgbClr val="808080"/>
            </a:outerShdw>
            <a:softEdge rad="190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9225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0.7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817B0602-DBEE-AD0D-1CB0-D5459A85224B}"/>
              </a:ext>
            </a:extLst>
          </p:cNvPr>
          <p:cNvPicPr>
            <a:picLocks noChangeAspect="1"/>
          </p:cNvPicPr>
          <p:nvPr/>
        </p:nvPicPr>
        <p:blipFill>
          <a:blip r:embed="rId2"/>
          <a:stretch>
            <a:fillRect/>
          </a:stretch>
        </p:blipFill>
        <p:spPr>
          <a:xfrm>
            <a:off x="0" y="0"/>
            <a:ext cx="12192000" cy="6858000"/>
          </a:xfrm>
          <a:prstGeom prst="rect">
            <a:avLst/>
          </a:prstGeom>
          <a:effectLst>
            <a:softEdge rad="63500"/>
          </a:effectLst>
        </p:spPr>
      </p:pic>
      <p:pic>
        <p:nvPicPr>
          <p:cNvPr id="3" name="Picture 11" descr="sentiero del 1759, piano abbattimento cinghiali 4">
            <a:extLst>
              <a:ext uri="{FF2B5EF4-FFF2-40B4-BE49-F238E27FC236}">
                <a16:creationId xmlns:a16="http://schemas.microsoft.com/office/drawing/2014/main" id="{456A4C72-4666-892B-5BF7-364FF15687E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326" t="6452" r="11272"/>
          <a:stretch/>
        </p:blipFill>
        <p:spPr bwMode="auto">
          <a:xfrm>
            <a:off x="6668419" y="1935271"/>
            <a:ext cx="4925152" cy="4708126"/>
          </a:xfrm>
          <a:prstGeom prst="rect">
            <a:avLst/>
          </a:prstGeom>
          <a:noFill/>
          <a:ln>
            <a:noFill/>
          </a:ln>
          <a:effectLst>
            <a:softEdge rad="190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5" descr="Immagine che contiene aria aperta, albero, cielo, edificio&#10;&#10;Descrizione generata automaticamente">
            <a:extLst>
              <a:ext uri="{FF2B5EF4-FFF2-40B4-BE49-F238E27FC236}">
                <a16:creationId xmlns:a16="http://schemas.microsoft.com/office/drawing/2014/main" id="{89F3C769-A7C9-3619-8DFD-7D176BE2CB5E}"/>
              </a:ext>
            </a:extLst>
          </p:cNvPr>
          <p:cNvPicPr>
            <a:picLocks noChangeAspect="1"/>
          </p:cNvPicPr>
          <p:nvPr/>
        </p:nvPicPr>
        <p:blipFill>
          <a:blip r:embed="rId4" cstate="print">
            <a:extLst>
              <a:ext uri="{28A0092B-C50C-407E-A947-70E740481C1C}">
                <a14:useLocalDpi xmlns:a14="http://schemas.microsoft.com/office/drawing/2010/main" val="0"/>
              </a:ext>
            </a:extLst>
          </a:blip>
          <a:srcRect l="9482" t="39985" r="20079" b="-5927"/>
          <a:stretch/>
        </p:blipFill>
        <p:spPr>
          <a:xfrm>
            <a:off x="472892" y="158621"/>
            <a:ext cx="5722635" cy="7143007"/>
          </a:xfrm>
          <a:prstGeom prst="rect">
            <a:avLst/>
          </a:prstGeom>
          <a:effectLst>
            <a:softEdge rad="101600"/>
          </a:effectLst>
        </p:spPr>
      </p:pic>
      <p:pic>
        <p:nvPicPr>
          <p:cNvPr id="5" name="Immagine 4" descr="Immagine che contiene aria aperta, albero, recinzione, pianta&#10;&#10;Descrizione generata automaticamente">
            <a:extLst>
              <a:ext uri="{FF2B5EF4-FFF2-40B4-BE49-F238E27FC236}">
                <a16:creationId xmlns:a16="http://schemas.microsoft.com/office/drawing/2014/main" id="{23437E8D-0AAA-3902-CDB4-46B84385A9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0226" y="81951"/>
            <a:ext cx="9333782" cy="6694098"/>
          </a:xfrm>
          <a:prstGeom prst="rect">
            <a:avLst/>
          </a:prstGeom>
          <a:effectLst>
            <a:softEdge rad="63500"/>
          </a:effectLst>
        </p:spPr>
      </p:pic>
    </p:spTree>
    <p:extLst>
      <p:ext uri="{BB962C8B-B14F-4D97-AF65-F5344CB8AC3E}">
        <p14:creationId xmlns:p14="http://schemas.microsoft.com/office/powerpoint/2010/main" val="1187857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 fill="hold"/>
                                        <p:tgtEl>
                                          <p:spTgt spid="3"/>
                                        </p:tgtEl>
                                        <p:attrNameLst>
                                          <p:attrName>ppt_w</p:attrName>
                                        </p:attrNameLst>
                                      </p:cBhvr>
                                      <p:tavLst>
                                        <p:tav tm="0">
                                          <p:val>
                                            <p:strVal val="#ppt_w*0.70"/>
                                          </p:val>
                                        </p:tav>
                                        <p:tav tm="100000">
                                          <p:val>
                                            <p:strVal val="#ppt_w"/>
                                          </p:val>
                                        </p:tav>
                                      </p:tavLst>
                                    </p:anim>
                                    <p:anim calcmode="lin" valueType="num">
                                      <p:cBhvr>
                                        <p:cTn id="8" dur="1500" fill="hold"/>
                                        <p:tgtEl>
                                          <p:spTgt spid="3"/>
                                        </p:tgtEl>
                                        <p:attrNameLst>
                                          <p:attrName>ppt_h</p:attrName>
                                        </p:attrNameLst>
                                      </p:cBhvr>
                                      <p:tavLst>
                                        <p:tav tm="0">
                                          <p:val>
                                            <p:strVal val="#ppt_h"/>
                                          </p:val>
                                        </p:tav>
                                        <p:tav tm="100000">
                                          <p:val>
                                            <p:strVal val="#ppt_h"/>
                                          </p:val>
                                        </p:tav>
                                      </p:tavLst>
                                    </p:anim>
                                    <p:animEffect transition="in" filter="fade">
                                      <p:cBhvr>
                                        <p:cTn id="9" dur="1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D5A8CC79-C824-A7C9-76DC-0E6A6F0949F2}"/>
              </a:ext>
            </a:extLst>
          </p:cNvPr>
          <p:cNvPicPr>
            <a:picLocks noChangeAspect="1"/>
          </p:cNvPicPr>
          <p:nvPr/>
        </p:nvPicPr>
        <p:blipFill>
          <a:blip r:embed="rId2"/>
          <a:stretch>
            <a:fillRect/>
          </a:stretch>
        </p:blipFill>
        <p:spPr>
          <a:xfrm>
            <a:off x="0" y="0"/>
            <a:ext cx="12192000" cy="6858000"/>
          </a:xfrm>
          <a:prstGeom prst="rect">
            <a:avLst/>
          </a:prstGeom>
          <a:effectLst>
            <a:softEdge rad="63500"/>
          </a:effectLst>
        </p:spPr>
      </p:pic>
      <p:pic>
        <p:nvPicPr>
          <p:cNvPr id="4" name="Immagine 3">
            <a:extLst>
              <a:ext uri="{FF2B5EF4-FFF2-40B4-BE49-F238E27FC236}">
                <a16:creationId xmlns:a16="http://schemas.microsoft.com/office/drawing/2014/main" id="{975B121B-4D40-8542-25E3-85CD7F2885FB}"/>
              </a:ext>
            </a:extLst>
          </p:cNvPr>
          <p:cNvPicPr>
            <a:picLocks noChangeAspect="1"/>
          </p:cNvPicPr>
          <p:nvPr/>
        </p:nvPicPr>
        <p:blipFill>
          <a:blip r:embed="rId2">
            <a:duotone>
              <a:schemeClr val="bg2">
                <a:shade val="45000"/>
                <a:satMod val="135000"/>
              </a:schemeClr>
              <a:prstClr val="white"/>
            </a:duotone>
          </a:blip>
          <a:stretch>
            <a:fillRect/>
          </a:stretch>
        </p:blipFill>
        <p:spPr>
          <a:xfrm>
            <a:off x="0" y="0"/>
            <a:ext cx="12192000" cy="6858000"/>
          </a:xfrm>
          <a:prstGeom prst="rect">
            <a:avLst/>
          </a:prstGeom>
          <a:effectLst>
            <a:softEdge rad="63500"/>
          </a:effectLst>
        </p:spPr>
      </p:pic>
      <p:graphicFrame>
        <p:nvGraphicFramePr>
          <p:cNvPr id="5" name="Grafico 4">
            <a:extLst>
              <a:ext uri="{FF2B5EF4-FFF2-40B4-BE49-F238E27FC236}">
                <a16:creationId xmlns:a16="http://schemas.microsoft.com/office/drawing/2014/main" id="{EA5FEE5B-A909-9455-5712-BDBCDC5DC54F}"/>
              </a:ext>
            </a:extLst>
          </p:cNvPr>
          <p:cNvGraphicFramePr>
            <a:graphicFrameLocks/>
          </p:cNvGraphicFramePr>
          <p:nvPr/>
        </p:nvGraphicFramePr>
        <p:xfrm>
          <a:off x="1221072" y="1199634"/>
          <a:ext cx="9118506" cy="5558886"/>
        </p:xfrm>
        <a:graphic>
          <a:graphicData uri="http://schemas.openxmlformats.org/drawingml/2006/chart">
            <c:chart xmlns:c="http://schemas.openxmlformats.org/drawingml/2006/chart" xmlns:r="http://schemas.openxmlformats.org/officeDocument/2006/relationships" r:id="rId3"/>
          </a:graphicData>
        </a:graphic>
      </p:graphicFrame>
      <p:pic>
        <p:nvPicPr>
          <p:cNvPr id="6" name="Immagine 5">
            <a:extLst>
              <a:ext uri="{FF2B5EF4-FFF2-40B4-BE49-F238E27FC236}">
                <a16:creationId xmlns:a16="http://schemas.microsoft.com/office/drawing/2014/main" id="{65EC1CC6-0F10-386B-EF95-8C20963C904B}"/>
              </a:ext>
            </a:extLst>
          </p:cNvPr>
          <p:cNvPicPr>
            <a:picLocks noChangeAspect="1"/>
          </p:cNvPicPr>
          <p:nvPr/>
        </p:nvPicPr>
        <p:blipFill>
          <a:blip r:embed="rId4"/>
          <a:stretch>
            <a:fillRect/>
          </a:stretch>
        </p:blipFill>
        <p:spPr>
          <a:xfrm>
            <a:off x="408482" y="358346"/>
            <a:ext cx="11207231" cy="6320125"/>
          </a:xfrm>
          <a:prstGeom prst="rect">
            <a:avLst/>
          </a:prstGeom>
        </p:spPr>
      </p:pic>
    </p:spTree>
    <p:extLst>
      <p:ext uri="{BB962C8B-B14F-4D97-AF65-F5344CB8AC3E}">
        <p14:creationId xmlns:p14="http://schemas.microsoft.com/office/powerpoint/2010/main" val="26781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0C9C1F4-A263-86F5-D3A1-36674E4853D7}"/>
              </a:ext>
            </a:extLst>
          </p:cNvPr>
          <p:cNvPicPr>
            <a:picLocks noChangeAspect="1"/>
          </p:cNvPicPr>
          <p:nvPr/>
        </p:nvPicPr>
        <p:blipFill>
          <a:blip r:embed="rId2"/>
          <a:stretch>
            <a:fillRect/>
          </a:stretch>
        </p:blipFill>
        <p:spPr>
          <a:xfrm>
            <a:off x="0" y="0"/>
            <a:ext cx="12192000" cy="6858000"/>
          </a:xfrm>
          <a:prstGeom prst="rect">
            <a:avLst/>
          </a:prstGeom>
          <a:effectLst>
            <a:softEdge rad="63500"/>
          </a:effectLst>
        </p:spPr>
      </p:pic>
      <p:sp>
        <p:nvSpPr>
          <p:cNvPr id="6" name="CasellaDiTesto 5">
            <a:extLst>
              <a:ext uri="{FF2B5EF4-FFF2-40B4-BE49-F238E27FC236}">
                <a16:creationId xmlns:a16="http://schemas.microsoft.com/office/drawing/2014/main" id="{589ABE09-6015-5655-59A1-0724DE3139D3}"/>
              </a:ext>
            </a:extLst>
          </p:cNvPr>
          <p:cNvSpPr txBox="1"/>
          <p:nvPr/>
        </p:nvSpPr>
        <p:spPr>
          <a:xfrm>
            <a:off x="8746743" y="1522288"/>
            <a:ext cx="1917031" cy="584775"/>
          </a:xfrm>
          <a:prstGeom prst="rect">
            <a:avLst/>
          </a:prstGeom>
          <a:solidFill>
            <a:schemeClr val="accent4">
              <a:lumMod val="20000"/>
              <a:lumOff val="80000"/>
            </a:schemeClr>
          </a:solidFill>
          <a:effectLst>
            <a:softEdge rad="38100"/>
          </a:effectLst>
        </p:spPr>
        <p:txBody>
          <a:bodyPr wrap="square" rtlCol="0">
            <a:spAutoFit/>
          </a:bodyPr>
          <a:lstStyle/>
          <a:p>
            <a:pPr algn="ctr"/>
            <a:r>
              <a:rPr lang="it-IT" sz="1600" dirty="0">
                <a:solidFill>
                  <a:schemeClr val="accent2">
                    <a:lumMod val="50000"/>
                  </a:schemeClr>
                </a:solidFill>
                <a:latin typeface="Verdana" panose="020B0604030504040204" pitchFamily="34" charset="0"/>
                <a:ea typeface="Verdana" panose="020B0604030504040204" pitchFamily="34" charset="0"/>
              </a:rPr>
              <a:t>danneggiamenti alle recinzioni</a:t>
            </a:r>
          </a:p>
        </p:txBody>
      </p:sp>
      <p:sp>
        <p:nvSpPr>
          <p:cNvPr id="10" name="CasellaDiTesto 9">
            <a:extLst>
              <a:ext uri="{FF2B5EF4-FFF2-40B4-BE49-F238E27FC236}">
                <a16:creationId xmlns:a16="http://schemas.microsoft.com/office/drawing/2014/main" id="{00E78A38-0618-86AC-F132-39C729FD86A1}"/>
              </a:ext>
            </a:extLst>
          </p:cNvPr>
          <p:cNvSpPr txBox="1"/>
          <p:nvPr/>
        </p:nvSpPr>
        <p:spPr>
          <a:xfrm>
            <a:off x="8711441" y="2872224"/>
            <a:ext cx="1917031" cy="584775"/>
          </a:xfrm>
          <a:prstGeom prst="rect">
            <a:avLst/>
          </a:prstGeom>
          <a:solidFill>
            <a:schemeClr val="accent4">
              <a:lumMod val="20000"/>
              <a:lumOff val="80000"/>
            </a:schemeClr>
          </a:solidFill>
          <a:effectLst>
            <a:softEdge rad="38100"/>
          </a:effectLst>
        </p:spPr>
        <p:txBody>
          <a:bodyPr wrap="square" rtlCol="0">
            <a:spAutoFit/>
          </a:bodyPr>
          <a:lstStyle/>
          <a:p>
            <a:pPr algn="ctr"/>
            <a:r>
              <a:rPr lang="it-IT" sz="1600" dirty="0">
                <a:solidFill>
                  <a:schemeClr val="accent2">
                    <a:lumMod val="50000"/>
                  </a:schemeClr>
                </a:solidFill>
                <a:latin typeface="Verdana" panose="020B0604030504040204" pitchFamily="34" charset="0"/>
                <a:ea typeface="Verdana" panose="020B0604030504040204" pitchFamily="34" charset="0"/>
              </a:rPr>
              <a:t>manutenzioni non regolari</a:t>
            </a:r>
          </a:p>
        </p:txBody>
      </p:sp>
      <p:sp>
        <p:nvSpPr>
          <p:cNvPr id="3" name="CasellaDiTesto 2">
            <a:extLst>
              <a:ext uri="{FF2B5EF4-FFF2-40B4-BE49-F238E27FC236}">
                <a16:creationId xmlns:a16="http://schemas.microsoft.com/office/drawing/2014/main" id="{9505BA41-6F9E-D0F5-7972-231A141FB506}"/>
              </a:ext>
            </a:extLst>
          </p:cNvPr>
          <p:cNvSpPr txBox="1"/>
          <p:nvPr/>
        </p:nvSpPr>
        <p:spPr>
          <a:xfrm>
            <a:off x="8746743" y="4286180"/>
            <a:ext cx="1917031" cy="584775"/>
          </a:xfrm>
          <a:prstGeom prst="rect">
            <a:avLst/>
          </a:prstGeom>
          <a:solidFill>
            <a:schemeClr val="accent4">
              <a:lumMod val="20000"/>
              <a:lumOff val="80000"/>
            </a:schemeClr>
          </a:solidFill>
          <a:effectLst>
            <a:softEdge rad="38100"/>
          </a:effectLst>
        </p:spPr>
        <p:txBody>
          <a:bodyPr wrap="square" rtlCol="0">
            <a:spAutoFit/>
          </a:bodyPr>
          <a:lstStyle/>
          <a:p>
            <a:pPr algn="ctr"/>
            <a:r>
              <a:rPr lang="it-IT" sz="1600" dirty="0">
                <a:solidFill>
                  <a:schemeClr val="accent2">
                    <a:lumMod val="50000"/>
                  </a:schemeClr>
                </a:solidFill>
                <a:latin typeface="Verdana" panose="020B0604030504040204" pitchFamily="34" charset="0"/>
                <a:ea typeface="Verdana" panose="020B0604030504040204" pitchFamily="34" charset="0"/>
              </a:rPr>
              <a:t>messa  a terra dell’impianto</a:t>
            </a:r>
          </a:p>
        </p:txBody>
      </p:sp>
      <p:pic>
        <p:nvPicPr>
          <p:cNvPr id="8" name="Immagine 7" descr="Immagine che contiene aria aperta, cielo, erba, edificio&#10;&#10;Descrizione generata automaticamente">
            <a:extLst>
              <a:ext uri="{FF2B5EF4-FFF2-40B4-BE49-F238E27FC236}">
                <a16:creationId xmlns:a16="http://schemas.microsoft.com/office/drawing/2014/main" id="{D611232D-F6B0-140A-48D8-CB0177A8D9B9}"/>
              </a:ext>
            </a:extLst>
          </p:cNvPr>
          <p:cNvPicPr>
            <a:picLocks noChangeAspect="1"/>
          </p:cNvPicPr>
          <p:nvPr/>
        </p:nvPicPr>
        <p:blipFill>
          <a:blip r:embed="rId3" cstate="print">
            <a:extLst>
              <a:ext uri="{28A0092B-C50C-407E-A947-70E740481C1C}">
                <a14:useLocalDpi xmlns:a14="http://schemas.microsoft.com/office/drawing/2010/main" val="0"/>
              </a:ext>
            </a:extLst>
          </a:blip>
          <a:srcRect l="1777" t="4144" r="27832"/>
          <a:stretch/>
        </p:blipFill>
        <p:spPr>
          <a:xfrm>
            <a:off x="1297459" y="170101"/>
            <a:ext cx="3620529" cy="6573796"/>
          </a:xfrm>
          <a:prstGeom prst="rect">
            <a:avLst/>
          </a:prstGeom>
          <a:effectLst>
            <a:softEdge rad="127000"/>
          </a:effectLst>
        </p:spPr>
      </p:pic>
      <p:cxnSp>
        <p:nvCxnSpPr>
          <p:cNvPr id="11" name="Connettore diritto 10">
            <a:extLst>
              <a:ext uri="{FF2B5EF4-FFF2-40B4-BE49-F238E27FC236}">
                <a16:creationId xmlns:a16="http://schemas.microsoft.com/office/drawing/2014/main" id="{FBB35A62-C8B9-7F8B-E617-48CDA2D4D00B}"/>
              </a:ext>
            </a:extLst>
          </p:cNvPr>
          <p:cNvCxnSpPr>
            <a:cxnSpLocks/>
          </p:cNvCxnSpPr>
          <p:nvPr/>
        </p:nvCxnSpPr>
        <p:spPr>
          <a:xfrm flipV="1">
            <a:off x="407773" y="3336324"/>
            <a:ext cx="5688227" cy="766119"/>
          </a:xfrm>
          <a:prstGeom prst="line">
            <a:avLst/>
          </a:prstGeom>
          <a:ln w="698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5728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10"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0441B-E34D-E26F-CB84-589911E47C07}"/>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20E75697-9ECB-5D3F-BE38-2982C16A8309}"/>
              </a:ext>
            </a:extLst>
          </p:cNvPr>
          <p:cNvPicPr>
            <a:picLocks noChangeAspect="1"/>
          </p:cNvPicPr>
          <p:nvPr/>
        </p:nvPicPr>
        <p:blipFill>
          <a:blip r:embed="rId2"/>
          <a:stretch>
            <a:fillRect/>
          </a:stretch>
        </p:blipFill>
        <p:spPr>
          <a:xfrm>
            <a:off x="0" y="0"/>
            <a:ext cx="12192000" cy="6858000"/>
          </a:xfrm>
          <a:prstGeom prst="rect">
            <a:avLst/>
          </a:prstGeom>
          <a:effectLst>
            <a:softEdge rad="63500"/>
          </a:effectLst>
        </p:spPr>
      </p:pic>
      <p:sp>
        <p:nvSpPr>
          <p:cNvPr id="11" name="CasellaDiTesto 10">
            <a:extLst>
              <a:ext uri="{FF2B5EF4-FFF2-40B4-BE49-F238E27FC236}">
                <a16:creationId xmlns:a16="http://schemas.microsoft.com/office/drawing/2014/main" id="{30E24FA7-EE9C-5E2E-DEC1-EBA2AA92729C}"/>
              </a:ext>
            </a:extLst>
          </p:cNvPr>
          <p:cNvSpPr txBox="1"/>
          <p:nvPr/>
        </p:nvSpPr>
        <p:spPr>
          <a:xfrm>
            <a:off x="8742212" y="1263833"/>
            <a:ext cx="1917031" cy="584775"/>
          </a:xfrm>
          <a:prstGeom prst="rect">
            <a:avLst/>
          </a:prstGeom>
          <a:solidFill>
            <a:schemeClr val="accent4">
              <a:lumMod val="20000"/>
              <a:lumOff val="80000"/>
            </a:schemeClr>
          </a:solidFill>
          <a:effectLst>
            <a:softEdge rad="38100"/>
          </a:effectLst>
        </p:spPr>
        <p:txBody>
          <a:bodyPr wrap="square" rtlCol="0">
            <a:spAutoFit/>
          </a:bodyPr>
          <a:lstStyle/>
          <a:p>
            <a:pPr algn="ctr"/>
            <a:r>
              <a:rPr lang="it-IT" sz="1600" dirty="0">
                <a:solidFill>
                  <a:schemeClr val="accent2">
                    <a:lumMod val="50000"/>
                  </a:schemeClr>
                </a:solidFill>
                <a:latin typeface="Verdana" panose="020B0604030504040204" pitchFamily="34" charset="0"/>
                <a:ea typeface="Verdana" panose="020B0604030504040204" pitchFamily="34" charset="0"/>
              </a:rPr>
              <a:t>danni alle gabbie</a:t>
            </a:r>
          </a:p>
        </p:txBody>
      </p:sp>
      <p:sp>
        <p:nvSpPr>
          <p:cNvPr id="12" name="CasellaDiTesto 11">
            <a:extLst>
              <a:ext uri="{FF2B5EF4-FFF2-40B4-BE49-F238E27FC236}">
                <a16:creationId xmlns:a16="http://schemas.microsoft.com/office/drawing/2014/main" id="{881BAC87-15A5-B18C-0FA3-AF9AD7FDDA58}"/>
              </a:ext>
            </a:extLst>
          </p:cNvPr>
          <p:cNvSpPr txBox="1"/>
          <p:nvPr/>
        </p:nvSpPr>
        <p:spPr>
          <a:xfrm>
            <a:off x="8742212" y="2527666"/>
            <a:ext cx="1917031" cy="584775"/>
          </a:xfrm>
          <a:prstGeom prst="rect">
            <a:avLst/>
          </a:prstGeom>
          <a:solidFill>
            <a:schemeClr val="accent4">
              <a:lumMod val="20000"/>
              <a:lumOff val="80000"/>
            </a:schemeClr>
          </a:solidFill>
          <a:effectLst>
            <a:softEdge rad="38100"/>
          </a:effectLst>
        </p:spPr>
        <p:txBody>
          <a:bodyPr wrap="square" rtlCol="0">
            <a:spAutoFit/>
          </a:bodyPr>
          <a:lstStyle/>
          <a:p>
            <a:pPr algn="ctr"/>
            <a:r>
              <a:rPr lang="it-IT" sz="1600" dirty="0">
                <a:solidFill>
                  <a:schemeClr val="accent2">
                    <a:lumMod val="50000"/>
                  </a:schemeClr>
                </a:solidFill>
                <a:latin typeface="Verdana" panose="020B0604030504040204" pitchFamily="34" charset="0"/>
                <a:ea typeface="Verdana" panose="020B0604030504040204" pitchFamily="34" charset="0"/>
              </a:rPr>
              <a:t>disturbo al Piano di Abbattimento</a:t>
            </a:r>
          </a:p>
        </p:txBody>
      </p:sp>
      <p:sp>
        <p:nvSpPr>
          <p:cNvPr id="13" name="CasellaDiTesto 12">
            <a:extLst>
              <a:ext uri="{FF2B5EF4-FFF2-40B4-BE49-F238E27FC236}">
                <a16:creationId xmlns:a16="http://schemas.microsoft.com/office/drawing/2014/main" id="{4B772C5F-3291-CDC5-07EF-00C80753CB27}"/>
              </a:ext>
            </a:extLst>
          </p:cNvPr>
          <p:cNvSpPr txBox="1"/>
          <p:nvPr/>
        </p:nvSpPr>
        <p:spPr>
          <a:xfrm>
            <a:off x="8742212" y="3791499"/>
            <a:ext cx="1917031" cy="584775"/>
          </a:xfrm>
          <a:prstGeom prst="rect">
            <a:avLst/>
          </a:prstGeom>
          <a:solidFill>
            <a:schemeClr val="accent4">
              <a:lumMod val="20000"/>
              <a:lumOff val="80000"/>
            </a:schemeClr>
          </a:solidFill>
          <a:effectLst>
            <a:softEdge rad="38100"/>
          </a:effectLst>
        </p:spPr>
        <p:txBody>
          <a:bodyPr wrap="square" rtlCol="0">
            <a:spAutoFit/>
          </a:bodyPr>
          <a:lstStyle/>
          <a:p>
            <a:pPr algn="ctr"/>
            <a:r>
              <a:rPr lang="it-IT" sz="1600" dirty="0">
                <a:solidFill>
                  <a:schemeClr val="accent2">
                    <a:lumMod val="50000"/>
                  </a:schemeClr>
                </a:solidFill>
                <a:latin typeface="Verdana" panose="020B0604030504040204" pitchFamily="34" charset="0"/>
                <a:ea typeface="Verdana" panose="020B0604030504040204" pitchFamily="34" charset="0"/>
              </a:rPr>
              <a:t>nuove tecniche di cattura</a:t>
            </a:r>
          </a:p>
        </p:txBody>
      </p:sp>
      <p:pic>
        <p:nvPicPr>
          <p:cNvPr id="15" name="Immagine 14" descr="Immagine che contiene aria aperta, pianta, recinzione, terreno&#10;&#10;Descrizione generata automaticamente">
            <a:extLst>
              <a:ext uri="{FF2B5EF4-FFF2-40B4-BE49-F238E27FC236}">
                <a16:creationId xmlns:a16="http://schemas.microsoft.com/office/drawing/2014/main" id="{B1F374D3-6C59-C43B-1653-3E8E688FBE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6374" y="266938"/>
            <a:ext cx="4743093" cy="6324124"/>
          </a:xfrm>
          <a:prstGeom prst="rect">
            <a:avLst/>
          </a:prstGeom>
          <a:effectLst>
            <a:softEdge rad="190500"/>
          </a:effectLst>
        </p:spPr>
      </p:pic>
      <p:pic>
        <p:nvPicPr>
          <p:cNvPr id="3" name="Immagine 2">
            <a:extLst>
              <a:ext uri="{FF2B5EF4-FFF2-40B4-BE49-F238E27FC236}">
                <a16:creationId xmlns:a16="http://schemas.microsoft.com/office/drawing/2014/main" id="{E1B3E3A5-6D94-307E-1D3B-5AB34D4E844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5560" y="1043267"/>
            <a:ext cx="7541837" cy="4616388"/>
          </a:xfrm>
          <a:prstGeom prst="rect">
            <a:avLst/>
          </a:prstGeom>
          <a:noFill/>
          <a:ln>
            <a:noFill/>
          </a:ln>
          <a:effectLst>
            <a:softEdge rad="63500"/>
          </a:effectLst>
        </p:spPr>
      </p:pic>
      <p:sp>
        <p:nvSpPr>
          <p:cNvPr id="6" name="CasellaDiTesto 5">
            <a:extLst>
              <a:ext uri="{FF2B5EF4-FFF2-40B4-BE49-F238E27FC236}">
                <a16:creationId xmlns:a16="http://schemas.microsoft.com/office/drawing/2014/main" id="{256289F8-703C-44AA-07E8-9EABE752C61F}"/>
              </a:ext>
            </a:extLst>
          </p:cNvPr>
          <p:cNvSpPr txBox="1"/>
          <p:nvPr/>
        </p:nvSpPr>
        <p:spPr>
          <a:xfrm>
            <a:off x="8742211" y="5055332"/>
            <a:ext cx="1917031" cy="338554"/>
          </a:xfrm>
          <a:prstGeom prst="rect">
            <a:avLst/>
          </a:prstGeom>
          <a:solidFill>
            <a:schemeClr val="accent4">
              <a:lumMod val="20000"/>
              <a:lumOff val="80000"/>
            </a:schemeClr>
          </a:solidFill>
          <a:effectLst>
            <a:softEdge rad="38100"/>
          </a:effectLst>
        </p:spPr>
        <p:txBody>
          <a:bodyPr wrap="square" rtlCol="0">
            <a:spAutoFit/>
          </a:bodyPr>
          <a:lstStyle/>
          <a:p>
            <a:pPr algn="ctr"/>
            <a:r>
              <a:rPr lang="it-IT" sz="1600" dirty="0">
                <a:solidFill>
                  <a:schemeClr val="accent2">
                    <a:lumMod val="50000"/>
                  </a:schemeClr>
                </a:solidFill>
                <a:latin typeface="Verdana" panose="020B0604030504040204" pitchFamily="34" charset="0"/>
                <a:ea typeface="Verdana" panose="020B0604030504040204" pitchFamily="34" charset="0"/>
              </a:rPr>
              <a:t>coordinamento</a:t>
            </a:r>
          </a:p>
        </p:txBody>
      </p:sp>
    </p:spTree>
    <p:extLst>
      <p:ext uri="{BB962C8B-B14F-4D97-AF65-F5344CB8AC3E}">
        <p14:creationId xmlns:p14="http://schemas.microsoft.com/office/powerpoint/2010/main" val="3521477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904648" y="409057"/>
            <a:ext cx="8973428" cy="1264962"/>
          </a:xfrm>
          <a:prstGeom prst="rect">
            <a:avLst/>
          </a:prstGeom>
        </p:spPr>
        <p:txBody>
          <a:bodyPr wrap="square">
            <a:spAutoFit/>
          </a:bodyPr>
          <a:lstStyle/>
          <a:p>
            <a:r>
              <a:rPr lang="it-IT" sz="2540" dirty="0">
                <a:latin typeface="Calibri Light" panose="020F0302020204030204" pitchFamily="34" charset="0"/>
                <a:cs typeface="Calibri Light" panose="020F0302020204030204" pitchFamily="34" charset="0"/>
              </a:rPr>
              <a:t>Il territorio del monte </a:t>
            </a:r>
            <a:r>
              <a:rPr lang="it-IT" sz="2540" dirty="0" err="1">
                <a:latin typeface="Calibri Light" panose="020F0302020204030204" pitchFamily="34" charset="0"/>
                <a:cs typeface="Calibri Light" panose="020F0302020204030204" pitchFamily="34" charset="0"/>
              </a:rPr>
              <a:t>Fenera</a:t>
            </a:r>
            <a:r>
              <a:rPr lang="it-IT" sz="2540" dirty="0">
                <a:latin typeface="Calibri Light" panose="020F0302020204030204" pitchFamily="34" charset="0"/>
                <a:cs typeface="Calibri Light" panose="020F0302020204030204" pitchFamily="34" charset="0"/>
              </a:rPr>
              <a:t> entra a far parte del sistema regionale delle aree protette nel 1987 con l’istituzione del Parco Naturale del Monte </a:t>
            </a:r>
            <a:r>
              <a:rPr lang="it-IT" sz="2540" dirty="0" err="1">
                <a:latin typeface="Calibri Light" panose="020F0302020204030204" pitchFamily="34" charset="0"/>
                <a:cs typeface="Calibri Light" panose="020F0302020204030204" pitchFamily="34" charset="0"/>
              </a:rPr>
              <a:t>Fenera</a:t>
            </a:r>
            <a:r>
              <a:rPr lang="it-IT" sz="2540" dirty="0">
                <a:latin typeface="Calibri Light" panose="020F0302020204030204" pitchFamily="34" charset="0"/>
                <a:cs typeface="Calibri Light" panose="020F0302020204030204" pitchFamily="34" charset="0"/>
              </a:rPr>
              <a:t> e interessa una superficie di 3378 ettari.</a:t>
            </a:r>
          </a:p>
        </p:txBody>
      </p:sp>
      <p:sp>
        <p:nvSpPr>
          <p:cNvPr id="4" name="CasellaDiTesto 3"/>
          <p:cNvSpPr txBox="1"/>
          <p:nvPr/>
        </p:nvSpPr>
        <p:spPr>
          <a:xfrm>
            <a:off x="5062526" y="3045782"/>
            <a:ext cx="1661746" cy="559897"/>
          </a:xfrm>
          <a:prstGeom prst="rect">
            <a:avLst/>
          </a:prstGeom>
          <a:noFill/>
        </p:spPr>
        <p:txBody>
          <a:bodyPr wrap="square" rtlCol="0">
            <a:spAutoFit/>
          </a:bodyPr>
          <a:lstStyle/>
          <a:p>
            <a:pPr algn="r"/>
            <a:r>
              <a:rPr lang="it-IT" sz="1519" dirty="0" err="1">
                <a:latin typeface="Calibri Light" panose="020F0302020204030204" pitchFamily="34" charset="0"/>
                <a:cs typeface="Calibri Light" panose="020F0302020204030204" pitchFamily="34" charset="0"/>
              </a:rPr>
              <a:t>Ph</a:t>
            </a:r>
            <a:r>
              <a:rPr lang="it-IT" sz="1519" dirty="0">
                <a:latin typeface="Calibri Light" panose="020F0302020204030204" pitchFamily="34" charset="0"/>
                <a:cs typeface="Calibri Light" panose="020F0302020204030204" pitchFamily="34" charset="0"/>
              </a:rPr>
              <a:t>. </a:t>
            </a:r>
            <a:r>
              <a:rPr lang="it-IT" sz="1519" dirty="0" err="1">
                <a:latin typeface="Calibri Light" panose="020F0302020204030204" pitchFamily="34" charset="0"/>
                <a:cs typeface="Calibri Light" panose="020F0302020204030204" pitchFamily="34" charset="0"/>
              </a:rPr>
              <a:t>IlariA</a:t>
            </a:r>
            <a:r>
              <a:rPr lang="it-IT" sz="1519" dirty="0">
                <a:latin typeface="Calibri Light" panose="020F0302020204030204" pitchFamily="34" charset="0"/>
                <a:cs typeface="Calibri Light" panose="020F0302020204030204" pitchFamily="34" charset="0"/>
              </a:rPr>
              <a:t> </a:t>
            </a:r>
            <a:r>
              <a:rPr lang="it-IT" sz="1519" dirty="0" err="1">
                <a:latin typeface="Calibri Light" panose="020F0302020204030204" pitchFamily="34" charset="0"/>
                <a:cs typeface="Calibri Light" panose="020F0302020204030204" pitchFamily="34" charset="0"/>
              </a:rPr>
              <a:t>sELVAGGIO</a:t>
            </a:r>
            <a:endParaRPr lang="it-IT" sz="1350" dirty="0">
              <a:latin typeface="Calibri Light" panose="020F0302020204030204" pitchFamily="34" charset="0"/>
              <a:cs typeface="Calibri Light" panose="020F0302020204030204" pitchFamily="34" charset="0"/>
            </a:endParaRPr>
          </a:p>
        </p:txBody>
      </p:sp>
      <p:pic>
        <p:nvPicPr>
          <p:cNvPr id="5" name="Immagine 4"/>
          <p:cNvPicPr>
            <a:picLocks noChangeAspect="1"/>
          </p:cNvPicPr>
          <p:nvPr/>
        </p:nvPicPr>
        <p:blipFill>
          <a:blip r:embed="rId3"/>
          <a:stretch>
            <a:fillRect/>
          </a:stretch>
        </p:blipFill>
        <p:spPr>
          <a:xfrm>
            <a:off x="2536319" y="1842503"/>
            <a:ext cx="6903175" cy="4053429"/>
          </a:xfrm>
          <a:prstGeom prst="rect">
            <a:avLst/>
          </a:prstGeom>
          <a:ln>
            <a:noFill/>
          </a:ln>
          <a:effectLst/>
        </p:spPr>
      </p:pic>
      <p:sp>
        <p:nvSpPr>
          <p:cNvPr id="6" name="CasellaDiTesto 5"/>
          <p:cNvSpPr txBox="1"/>
          <p:nvPr/>
        </p:nvSpPr>
        <p:spPr>
          <a:xfrm>
            <a:off x="7722286" y="5722095"/>
            <a:ext cx="1717208" cy="326115"/>
          </a:xfrm>
          <a:prstGeom prst="rect">
            <a:avLst/>
          </a:prstGeom>
          <a:noFill/>
        </p:spPr>
        <p:txBody>
          <a:bodyPr wrap="square" rtlCol="0">
            <a:spAutoFit/>
          </a:bodyPr>
          <a:lstStyle/>
          <a:p>
            <a:r>
              <a:rPr lang="it-IT" sz="1519" dirty="0">
                <a:solidFill>
                  <a:schemeClr val="bg1"/>
                </a:solidFill>
                <a:latin typeface="Calibri Light" panose="020F0302020204030204" pitchFamily="34" charset="0"/>
                <a:cs typeface="Calibri Light" panose="020F0302020204030204" pitchFamily="34" charset="0"/>
              </a:rPr>
              <a:t> </a:t>
            </a:r>
            <a:r>
              <a:rPr lang="it-IT" sz="1519" dirty="0" err="1">
                <a:solidFill>
                  <a:schemeClr val="bg1"/>
                </a:solidFill>
                <a:latin typeface="Calibri Light" panose="020F0302020204030204" pitchFamily="34" charset="0"/>
                <a:cs typeface="Calibri Light" panose="020F0302020204030204" pitchFamily="34" charset="0"/>
              </a:rPr>
              <a:t>Ph</a:t>
            </a:r>
            <a:r>
              <a:rPr lang="it-IT" sz="1519" dirty="0">
                <a:solidFill>
                  <a:schemeClr val="bg1"/>
                </a:solidFill>
                <a:latin typeface="Calibri Light" panose="020F0302020204030204" pitchFamily="34" charset="0"/>
                <a:cs typeface="Calibri Light" panose="020F0302020204030204" pitchFamily="34" charset="0"/>
              </a:rPr>
              <a:t>. Ilaria Selvaggio</a:t>
            </a:r>
            <a:endParaRPr lang="it-IT" sz="1350" dirty="0">
              <a:solidFill>
                <a:schemeClr val="bg1"/>
              </a:solidFill>
              <a:latin typeface="Calibri Light" panose="020F0302020204030204" pitchFamily="34" charset="0"/>
              <a:cs typeface="Calibri Light" panose="020F0302020204030204" pitchFamily="34" charset="0"/>
            </a:endParaRPr>
          </a:p>
        </p:txBody>
      </p:sp>
      <p:sp>
        <p:nvSpPr>
          <p:cNvPr id="8" name="CasellaDiTesto 7"/>
          <p:cNvSpPr txBox="1"/>
          <p:nvPr/>
        </p:nvSpPr>
        <p:spPr>
          <a:xfrm>
            <a:off x="1142584" y="6379781"/>
            <a:ext cx="10096917" cy="385490"/>
          </a:xfrm>
          <a:prstGeom prst="rect">
            <a:avLst/>
          </a:prstGeom>
          <a:noFill/>
        </p:spPr>
        <p:txBody>
          <a:bodyPr wrap="square" rtlCol="0">
            <a:spAutoFit/>
          </a:bodyPr>
          <a:lstStyle/>
          <a:p>
            <a:r>
              <a:rPr lang="it-IT" sz="1905" b="1" dirty="0">
                <a:solidFill>
                  <a:schemeClr val="accent4"/>
                </a:solidFill>
              </a:rPr>
              <a:t>	Buone pratiche per la biodiversità in vigneto 		Villa Caccia, 4 dicembre 2024</a:t>
            </a:r>
          </a:p>
        </p:txBody>
      </p:sp>
    </p:spTree>
    <p:extLst>
      <p:ext uri="{BB962C8B-B14F-4D97-AF65-F5344CB8AC3E}">
        <p14:creationId xmlns:p14="http://schemas.microsoft.com/office/powerpoint/2010/main" val="105218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a:extLst>
              <a:ext uri="{FF2B5EF4-FFF2-40B4-BE49-F238E27FC236}">
                <a16:creationId xmlns:a16="http://schemas.microsoft.com/office/drawing/2014/main" id="{AAD1868F-465A-9E95-5F5E-F18FD8D16B3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pic>
        <p:nvPicPr>
          <p:cNvPr id="4" name="HUNT0017">
            <a:hlinkClick r:id="" action="ppaction://media"/>
            <a:extLst>
              <a:ext uri="{FF2B5EF4-FFF2-40B4-BE49-F238E27FC236}">
                <a16:creationId xmlns:a16="http://schemas.microsoft.com/office/drawing/2014/main" id="{BB7A5ED3-A08B-ED94-BDB8-C6587E0BD8D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45964" y="124837"/>
            <a:ext cx="11645506" cy="6550597"/>
          </a:xfrm>
          <a:prstGeom prst="rect">
            <a:avLst/>
          </a:prstGeom>
          <a:effectLst>
            <a:softEdge rad="1270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4"/>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9A6B2A87-AAD1-61D9-4689-1F636AD318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001"/>
          </a:xfrm>
          <a:prstGeom prst="rect">
            <a:avLst/>
          </a:prstGeom>
          <a:effectLst>
            <a:softEdge rad="127000"/>
          </a:effectLst>
        </p:spPr>
      </p:pic>
      <p:sp>
        <p:nvSpPr>
          <p:cNvPr id="5" name="CasellaDiTesto 4">
            <a:extLst>
              <a:ext uri="{FF2B5EF4-FFF2-40B4-BE49-F238E27FC236}">
                <a16:creationId xmlns:a16="http://schemas.microsoft.com/office/drawing/2014/main" id="{14BEE6DB-CF9B-ADCB-1425-8A2E24FA1F94}"/>
              </a:ext>
            </a:extLst>
          </p:cNvPr>
          <p:cNvSpPr txBox="1"/>
          <p:nvPr/>
        </p:nvSpPr>
        <p:spPr>
          <a:xfrm>
            <a:off x="5832213" y="4815342"/>
            <a:ext cx="6359787" cy="2000548"/>
          </a:xfrm>
          <a:prstGeom prst="rect">
            <a:avLst/>
          </a:prstGeom>
          <a:noFill/>
        </p:spPr>
        <p:txBody>
          <a:bodyPr wrap="square" rtlCol="0">
            <a:spAutoFit/>
          </a:bodyPr>
          <a:lstStyle/>
          <a:p>
            <a:pPr algn="ctr"/>
            <a:r>
              <a:rPr lang="it-IT" sz="2400" dirty="0">
                <a:solidFill>
                  <a:srgbClr val="FFFF00"/>
                </a:solidFill>
                <a:effectLst>
                  <a:outerShdw blurRad="50800" dist="38100" dir="8100000" algn="tr" rotWithShape="0">
                    <a:srgbClr val="FFC000">
                      <a:alpha val="40000"/>
                    </a:srgbClr>
                  </a:outerShdw>
                </a:effectLst>
                <a:latin typeface="Verdana" panose="020B0604030504040204" pitchFamily="34" charset="0"/>
                <a:ea typeface="Verdana" panose="020B0604030504040204" pitchFamily="34" charset="0"/>
              </a:rPr>
              <a:t>Le recinzioni  delle colture agricole </a:t>
            </a:r>
          </a:p>
          <a:p>
            <a:pPr algn="ctr"/>
            <a:r>
              <a:rPr lang="it-IT" sz="2400" dirty="0">
                <a:solidFill>
                  <a:srgbClr val="FFFF00"/>
                </a:solidFill>
                <a:effectLst>
                  <a:outerShdw blurRad="50800" dist="38100" dir="8100000" algn="tr" rotWithShape="0">
                    <a:srgbClr val="FFC000">
                      <a:alpha val="40000"/>
                    </a:srgbClr>
                  </a:outerShdw>
                </a:effectLst>
                <a:latin typeface="Verdana" panose="020B0604030504040204" pitchFamily="34" charset="0"/>
                <a:ea typeface="Verdana" panose="020B0604030504040204" pitchFamily="34" charset="0"/>
              </a:rPr>
              <a:t>poste in difesa della fauna selvatica</a:t>
            </a:r>
          </a:p>
          <a:p>
            <a:endParaRPr lang="it-IT" sz="2000" dirty="0">
              <a:solidFill>
                <a:srgbClr val="FFFF00"/>
              </a:solidFill>
              <a:effectLst>
                <a:outerShdw blurRad="50800" dist="38100" dir="8100000" algn="tr" rotWithShape="0">
                  <a:srgbClr val="FFC000">
                    <a:alpha val="40000"/>
                  </a:srgbClr>
                </a:outerShdw>
              </a:effectLst>
              <a:latin typeface="Verdana" panose="020B0604030504040204" pitchFamily="34" charset="0"/>
              <a:ea typeface="Verdana" panose="020B0604030504040204" pitchFamily="34" charset="0"/>
            </a:endParaRPr>
          </a:p>
          <a:p>
            <a:pPr algn="ctr"/>
            <a:r>
              <a:rPr lang="it-IT" dirty="0">
                <a:solidFill>
                  <a:srgbClr val="FFFF00"/>
                </a:solidFill>
                <a:effectLst>
                  <a:outerShdw blurRad="50800" dist="38100" dir="8100000" algn="tr" rotWithShape="0">
                    <a:srgbClr val="FFC000">
                      <a:alpha val="40000"/>
                    </a:srgbClr>
                  </a:outerShdw>
                </a:effectLst>
                <a:latin typeface="Verdana" panose="020B0604030504040204" pitchFamily="34" charset="0"/>
                <a:ea typeface="Verdana" panose="020B0604030504040204" pitchFamily="34" charset="0"/>
              </a:rPr>
              <a:t>Biblioteca comunale di BOCA, </a:t>
            </a:r>
          </a:p>
          <a:p>
            <a:pPr algn="ctr"/>
            <a:r>
              <a:rPr lang="it-IT" dirty="0">
                <a:solidFill>
                  <a:srgbClr val="FFFF00"/>
                </a:solidFill>
                <a:effectLst>
                  <a:outerShdw blurRad="50800" dist="38100" dir="8100000" algn="tr" rotWithShape="0">
                    <a:srgbClr val="FFC000">
                      <a:alpha val="40000"/>
                    </a:srgbClr>
                  </a:outerShdw>
                </a:effectLst>
                <a:latin typeface="Verdana" panose="020B0604030504040204" pitchFamily="34" charset="0"/>
                <a:ea typeface="Verdana" panose="020B0604030504040204" pitchFamily="34" charset="0"/>
              </a:rPr>
              <a:t>22 gennaio 2024 </a:t>
            </a:r>
          </a:p>
          <a:p>
            <a:endParaRPr lang="it-IT" sz="2000" dirty="0">
              <a:solidFill>
                <a:schemeClr val="bg1"/>
              </a:solidFill>
              <a:latin typeface="Verdana" panose="020B0604030504040204" pitchFamily="34" charset="0"/>
              <a:ea typeface="Verdana" panose="020B0604030504040204" pitchFamily="34" charset="0"/>
            </a:endParaRPr>
          </a:p>
        </p:txBody>
      </p:sp>
      <p:sp>
        <p:nvSpPr>
          <p:cNvPr id="6" name="CasellaDiTesto 5">
            <a:extLst>
              <a:ext uri="{FF2B5EF4-FFF2-40B4-BE49-F238E27FC236}">
                <a16:creationId xmlns:a16="http://schemas.microsoft.com/office/drawing/2014/main" id="{639E64E0-59BA-A796-1235-D340EB638CCB}"/>
              </a:ext>
            </a:extLst>
          </p:cNvPr>
          <p:cNvSpPr txBox="1"/>
          <p:nvPr/>
        </p:nvSpPr>
        <p:spPr>
          <a:xfrm>
            <a:off x="707823" y="497519"/>
            <a:ext cx="11265273" cy="584775"/>
          </a:xfrm>
          <a:prstGeom prst="rect">
            <a:avLst/>
          </a:prstGeom>
          <a:noFill/>
        </p:spPr>
        <p:txBody>
          <a:bodyPr wrap="square" rtlCol="0">
            <a:spAutoFit/>
          </a:bodyPr>
          <a:lstStyle/>
          <a:p>
            <a:r>
              <a:rPr lang="it-IT" sz="3200" dirty="0">
                <a:solidFill>
                  <a:srgbClr val="FFFF00"/>
                </a:solidFill>
                <a:effectLst>
                  <a:outerShdw blurRad="50800" dist="38100" dir="8100000" algn="tr" rotWithShape="0">
                    <a:srgbClr val="FF0000">
                      <a:alpha val="40000"/>
                    </a:srgbClr>
                  </a:outerShdw>
                </a:effectLst>
                <a:latin typeface="Verdana" panose="020B0604030504040204" pitchFamily="34" charset="0"/>
                <a:ea typeface="Verdana" panose="020B0604030504040204" pitchFamily="34" charset="0"/>
              </a:rPr>
              <a:t>Ente di gestione delle Aree Protette della Valle Sesia</a:t>
            </a:r>
          </a:p>
        </p:txBody>
      </p:sp>
    </p:spTree>
    <p:extLst>
      <p:ext uri="{BB962C8B-B14F-4D97-AF65-F5344CB8AC3E}">
        <p14:creationId xmlns:p14="http://schemas.microsoft.com/office/powerpoint/2010/main" val="242910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F4499CA6-D03E-2904-596B-92E5FDD2A9A2}"/>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0" y="-1"/>
            <a:ext cx="12192000" cy="6858001"/>
          </a:xfrm>
          <a:prstGeom prst="rect">
            <a:avLst/>
          </a:prstGeom>
          <a:effectLst>
            <a:softEdge rad="127000"/>
          </a:effectLst>
        </p:spPr>
      </p:pic>
      <p:pic>
        <p:nvPicPr>
          <p:cNvPr id="4" name="Immagine 3">
            <a:extLst>
              <a:ext uri="{FF2B5EF4-FFF2-40B4-BE49-F238E27FC236}">
                <a16:creationId xmlns:a16="http://schemas.microsoft.com/office/drawing/2014/main" id="{9819E9AB-98D5-151A-5569-4C12BDC0A77B}"/>
              </a:ext>
            </a:extLst>
          </p:cNvPr>
          <p:cNvPicPr>
            <a:picLocks noChangeAspect="1"/>
          </p:cNvPicPr>
          <p:nvPr/>
        </p:nvPicPr>
        <p:blipFill>
          <a:blip r:embed="rId3"/>
          <a:srcRect l="16874" t="11628" r="18154" b="29677"/>
          <a:stretch/>
        </p:blipFill>
        <p:spPr>
          <a:xfrm>
            <a:off x="0" y="472107"/>
            <a:ext cx="12179033" cy="5913783"/>
          </a:xfrm>
          <a:prstGeom prst="rect">
            <a:avLst/>
          </a:prstGeom>
          <a:effectLst>
            <a:softEdge rad="63500"/>
          </a:effectLst>
        </p:spPr>
      </p:pic>
    </p:spTree>
    <p:extLst>
      <p:ext uri="{BB962C8B-B14F-4D97-AF65-F5344CB8AC3E}">
        <p14:creationId xmlns:p14="http://schemas.microsoft.com/office/powerpoint/2010/main" val="12600045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36DEC96C-7D5B-17F2-7A1E-1306568C866B}"/>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0" y="0"/>
            <a:ext cx="12192000" cy="6858001"/>
          </a:xfrm>
          <a:prstGeom prst="rect">
            <a:avLst/>
          </a:prstGeom>
          <a:effectLst>
            <a:softEdge rad="127000"/>
          </a:effectLst>
        </p:spPr>
      </p:pic>
      <p:pic>
        <p:nvPicPr>
          <p:cNvPr id="2" name="Immagine 1" descr="Immagine che contiene cielo, nuvola, aria aperta, recinzione&#10;&#10;Descrizione generata automaticamente">
            <a:extLst>
              <a:ext uri="{FF2B5EF4-FFF2-40B4-BE49-F238E27FC236}">
                <a16:creationId xmlns:a16="http://schemas.microsoft.com/office/drawing/2014/main" id="{3F8F5B2A-926C-30AF-2E9B-DDA076372C5C}"/>
              </a:ext>
            </a:extLst>
          </p:cNvPr>
          <p:cNvPicPr>
            <a:picLocks noChangeAspect="1"/>
          </p:cNvPicPr>
          <p:nvPr/>
        </p:nvPicPr>
        <p:blipFill rotWithShape="1">
          <a:blip r:embed="rId3">
            <a:grayscl/>
            <a:extLst>
              <a:ext uri="{28A0092B-C50C-407E-A947-70E740481C1C}">
                <a14:useLocalDpi xmlns:a14="http://schemas.microsoft.com/office/drawing/2010/main" val="0"/>
              </a:ext>
            </a:extLst>
          </a:blip>
          <a:srcRect r="44017"/>
          <a:stretch/>
        </p:blipFill>
        <p:spPr bwMode="auto">
          <a:xfrm>
            <a:off x="1091765" y="3578789"/>
            <a:ext cx="2128742" cy="2975946"/>
          </a:xfrm>
          <a:prstGeom prst="rect">
            <a:avLst/>
          </a:prstGeom>
          <a:noFill/>
          <a:ln>
            <a:noFill/>
          </a:ln>
        </p:spPr>
      </p:pic>
      <p:pic>
        <p:nvPicPr>
          <p:cNvPr id="3" name="Immagine 2" descr="Immagine che contiene cilindro, tubo, bastone della pioggia, asta&#10;&#10;Descrizione generata automaticamente">
            <a:extLst>
              <a:ext uri="{FF2B5EF4-FFF2-40B4-BE49-F238E27FC236}">
                <a16:creationId xmlns:a16="http://schemas.microsoft.com/office/drawing/2014/main" id="{E1CDA2A8-F544-38FE-B643-0201284D917A}"/>
              </a:ext>
            </a:extLst>
          </p:cNvPr>
          <p:cNvPicPr>
            <a:picLocks noChangeAspect="1"/>
          </p:cNvPicPr>
          <p:nvPr/>
        </p:nvPicPr>
        <p:blipFill rotWithShape="1">
          <a:blip r:embed="rId4">
            <a:duotone>
              <a:prstClr val="black"/>
              <a:schemeClr val="tx2">
                <a:tint val="45000"/>
                <a:satMod val="400000"/>
              </a:schemeClr>
            </a:duotone>
            <a:extLst>
              <a:ext uri="{28A0092B-C50C-407E-A947-70E740481C1C}">
                <a14:useLocalDpi xmlns:a14="http://schemas.microsoft.com/office/drawing/2010/main" val="0"/>
              </a:ext>
            </a:extLst>
          </a:blip>
          <a:srcRect l="61620" t="18076"/>
          <a:stretch/>
        </p:blipFill>
        <p:spPr bwMode="auto">
          <a:xfrm>
            <a:off x="1390466" y="2699730"/>
            <a:ext cx="189167" cy="1343249"/>
          </a:xfrm>
          <a:prstGeom prst="rect">
            <a:avLst/>
          </a:prstGeom>
          <a:noFill/>
          <a:ln>
            <a:noFill/>
          </a:ln>
        </p:spPr>
      </p:pic>
      <p:pic>
        <p:nvPicPr>
          <p:cNvPr id="5" name="Immagine 4" descr="Immagine che contiene cilindro, tubo, bastone della pioggia, asta&#10;&#10;Descrizione generata automaticamente">
            <a:extLst>
              <a:ext uri="{FF2B5EF4-FFF2-40B4-BE49-F238E27FC236}">
                <a16:creationId xmlns:a16="http://schemas.microsoft.com/office/drawing/2014/main" id="{91689CEE-67EE-366A-6350-7C59C7FD6E38}"/>
              </a:ext>
            </a:extLst>
          </p:cNvPr>
          <p:cNvPicPr>
            <a:picLocks noChangeAspect="1"/>
          </p:cNvPicPr>
          <p:nvPr/>
        </p:nvPicPr>
        <p:blipFill rotWithShape="1">
          <a:blip r:embed="rId4">
            <a:duotone>
              <a:prstClr val="black"/>
              <a:schemeClr val="tx2">
                <a:tint val="45000"/>
                <a:satMod val="400000"/>
              </a:schemeClr>
            </a:duotone>
            <a:extLst>
              <a:ext uri="{28A0092B-C50C-407E-A947-70E740481C1C}">
                <a14:useLocalDpi xmlns:a14="http://schemas.microsoft.com/office/drawing/2010/main" val="0"/>
              </a:ext>
            </a:extLst>
          </a:blip>
          <a:srcRect l="61620" t="18076"/>
          <a:stretch/>
        </p:blipFill>
        <p:spPr bwMode="auto">
          <a:xfrm>
            <a:off x="2920905" y="2699730"/>
            <a:ext cx="189167" cy="1512371"/>
          </a:xfrm>
          <a:prstGeom prst="rect">
            <a:avLst/>
          </a:prstGeom>
          <a:noFill/>
          <a:ln>
            <a:noFill/>
          </a:ln>
        </p:spPr>
      </p:pic>
      <p:pic>
        <p:nvPicPr>
          <p:cNvPr id="7" name="Immagine 6" descr="Immagine che contiene testo, schermata, software, computer&#10;&#10;Descrizione generata automaticamente">
            <a:extLst>
              <a:ext uri="{FF2B5EF4-FFF2-40B4-BE49-F238E27FC236}">
                <a16:creationId xmlns:a16="http://schemas.microsoft.com/office/drawing/2014/main" id="{A04D0DA2-0D62-94BC-09FC-12BBCA797AF5}"/>
              </a:ext>
            </a:extLst>
          </p:cNvPr>
          <p:cNvPicPr>
            <a:picLocks noChangeAspect="1"/>
          </p:cNvPicPr>
          <p:nvPr/>
        </p:nvPicPr>
        <p:blipFill rotWithShape="1">
          <a:blip r:embed="rId5">
            <a:duotone>
              <a:prstClr val="black"/>
              <a:schemeClr val="tx2">
                <a:tint val="45000"/>
                <a:satMod val="400000"/>
              </a:schemeClr>
            </a:duotone>
          </a:blip>
          <a:srcRect l="37974" t="17605" r="38525" b="26476"/>
          <a:stretch/>
        </p:blipFill>
        <p:spPr bwMode="auto">
          <a:xfrm>
            <a:off x="1579634" y="2699731"/>
            <a:ext cx="1341272" cy="1512370"/>
          </a:xfrm>
          <a:prstGeom prst="rect">
            <a:avLst/>
          </a:prstGeom>
          <a:ln>
            <a:noFill/>
          </a:ln>
          <a:extLst>
            <a:ext uri="{53640926-AAD7-44D8-BBD7-CCE9431645EC}">
              <a14:shadowObscured xmlns:a14="http://schemas.microsoft.com/office/drawing/2010/main"/>
            </a:ext>
          </a:extLst>
        </p:spPr>
      </p:pic>
      <p:pic>
        <p:nvPicPr>
          <p:cNvPr id="8" name="Immagine 7" descr="Immagine che contiene cielo, nuvola, aria aperta, recinzione&#10;&#10;Descrizione generata automaticamente">
            <a:extLst>
              <a:ext uri="{FF2B5EF4-FFF2-40B4-BE49-F238E27FC236}">
                <a16:creationId xmlns:a16="http://schemas.microsoft.com/office/drawing/2014/main" id="{005461D0-BD91-57A8-BA06-FEB532FA0738}"/>
              </a:ext>
            </a:extLst>
          </p:cNvPr>
          <p:cNvPicPr>
            <a:picLocks noChangeAspect="1"/>
          </p:cNvPicPr>
          <p:nvPr/>
        </p:nvPicPr>
        <p:blipFill rotWithShape="1">
          <a:blip r:embed="rId3">
            <a:grayscl/>
            <a:extLst>
              <a:ext uri="{28A0092B-C50C-407E-A947-70E740481C1C}">
                <a14:useLocalDpi xmlns:a14="http://schemas.microsoft.com/office/drawing/2010/main" val="0"/>
              </a:ext>
            </a:extLst>
          </a:blip>
          <a:srcRect r="44017"/>
          <a:stretch/>
        </p:blipFill>
        <p:spPr bwMode="auto">
          <a:xfrm>
            <a:off x="5128224" y="3532431"/>
            <a:ext cx="2128742" cy="2975946"/>
          </a:xfrm>
          <a:prstGeom prst="rect">
            <a:avLst/>
          </a:prstGeom>
          <a:noFill/>
          <a:ln>
            <a:noFill/>
          </a:ln>
        </p:spPr>
      </p:pic>
      <p:pic>
        <p:nvPicPr>
          <p:cNvPr id="9" name="Immagine 8" descr="Immagine che contiene cilindro, tubo, bastone della pioggia, asta&#10;&#10;Descrizione generata automaticamente">
            <a:extLst>
              <a:ext uri="{FF2B5EF4-FFF2-40B4-BE49-F238E27FC236}">
                <a16:creationId xmlns:a16="http://schemas.microsoft.com/office/drawing/2014/main" id="{33E16EE8-E3A2-8FF7-68E3-F33483FFC8CA}"/>
              </a:ext>
            </a:extLst>
          </p:cNvPr>
          <p:cNvPicPr>
            <a:picLocks noChangeAspect="1"/>
          </p:cNvPicPr>
          <p:nvPr/>
        </p:nvPicPr>
        <p:blipFill rotWithShape="1">
          <a:blip r:embed="rId4">
            <a:duotone>
              <a:prstClr val="black"/>
              <a:schemeClr val="tx2">
                <a:tint val="45000"/>
                <a:satMod val="400000"/>
              </a:schemeClr>
            </a:duotone>
            <a:extLst>
              <a:ext uri="{28A0092B-C50C-407E-A947-70E740481C1C}">
                <a14:useLocalDpi xmlns:a14="http://schemas.microsoft.com/office/drawing/2010/main" val="0"/>
              </a:ext>
            </a:extLst>
          </a:blip>
          <a:srcRect l="61620" t="18076"/>
          <a:stretch/>
        </p:blipFill>
        <p:spPr bwMode="auto">
          <a:xfrm>
            <a:off x="5424602" y="2676870"/>
            <a:ext cx="189167" cy="1343249"/>
          </a:xfrm>
          <a:prstGeom prst="rect">
            <a:avLst/>
          </a:prstGeom>
          <a:noFill/>
          <a:ln>
            <a:noFill/>
          </a:ln>
        </p:spPr>
      </p:pic>
      <p:pic>
        <p:nvPicPr>
          <p:cNvPr id="10" name="Immagine 9" descr="Immagine che contiene cilindro, tubo, bastone della pioggia, asta&#10;&#10;Descrizione generata automaticamente">
            <a:extLst>
              <a:ext uri="{FF2B5EF4-FFF2-40B4-BE49-F238E27FC236}">
                <a16:creationId xmlns:a16="http://schemas.microsoft.com/office/drawing/2014/main" id="{BC0CCB27-434A-5263-FF22-0FBDEB6B2584}"/>
              </a:ext>
            </a:extLst>
          </p:cNvPr>
          <p:cNvPicPr>
            <a:picLocks noChangeAspect="1"/>
          </p:cNvPicPr>
          <p:nvPr/>
        </p:nvPicPr>
        <p:blipFill rotWithShape="1">
          <a:blip r:embed="rId4">
            <a:duotone>
              <a:prstClr val="black"/>
              <a:schemeClr val="tx2">
                <a:tint val="45000"/>
                <a:satMod val="400000"/>
              </a:schemeClr>
            </a:duotone>
            <a:extLst>
              <a:ext uri="{28A0092B-C50C-407E-A947-70E740481C1C}">
                <a14:useLocalDpi xmlns:a14="http://schemas.microsoft.com/office/drawing/2010/main" val="0"/>
              </a:ext>
            </a:extLst>
          </a:blip>
          <a:srcRect l="61620" t="18076"/>
          <a:stretch/>
        </p:blipFill>
        <p:spPr bwMode="auto">
          <a:xfrm>
            <a:off x="6955041" y="2676870"/>
            <a:ext cx="189167" cy="1512371"/>
          </a:xfrm>
          <a:prstGeom prst="rect">
            <a:avLst/>
          </a:prstGeom>
          <a:noFill/>
          <a:ln>
            <a:noFill/>
          </a:ln>
        </p:spPr>
      </p:pic>
      <p:cxnSp>
        <p:nvCxnSpPr>
          <p:cNvPr id="13" name="Connettore diritto 12">
            <a:extLst>
              <a:ext uri="{FF2B5EF4-FFF2-40B4-BE49-F238E27FC236}">
                <a16:creationId xmlns:a16="http://schemas.microsoft.com/office/drawing/2014/main" id="{6CA62301-97DE-CFEA-CEDD-54DED387936C}"/>
              </a:ext>
            </a:extLst>
          </p:cNvPr>
          <p:cNvCxnSpPr>
            <a:cxnSpLocks/>
          </p:cNvCxnSpPr>
          <p:nvPr/>
        </p:nvCxnSpPr>
        <p:spPr>
          <a:xfrm>
            <a:off x="5413844" y="2938699"/>
            <a:ext cx="1833074" cy="0"/>
          </a:xfrm>
          <a:prstGeom prst="line">
            <a:avLst/>
          </a:prstGeom>
          <a:ln w="508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F3759EFF-B142-A1FC-90EE-FCE674BCF7FA}"/>
              </a:ext>
            </a:extLst>
          </p:cNvPr>
          <p:cNvCxnSpPr>
            <a:cxnSpLocks/>
          </p:cNvCxnSpPr>
          <p:nvPr/>
        </p:nvCxnSpPr>
        <p:spPr>
          <a:xfrm>
            <a:off x="5413844" y="3234318"/>
            <a:ext cx="1833074" cy="0"/>
          </a:xfrm>
          <a:prstGeom prst="line">
            <a:avLst/>
          </a:prstGeom>
          <a:ln w="508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B1AF772E-4737-3AA9-91E7-A818DF3982C4}"/>
              </a:ext>
            </a:extLst>
          </p:cNvPr>
          <p:cNvCxnSpPr>
            <a:cxnSpLocks/>
          </p:cNvCxnSpPr>
          <p:nvPr/>
        </p:nvCxnSpPr>
        <p:spPr>
          <a:xfrm>
            <a:off x="5413844" y="3542479"/>
            <a:ext cx="1794638" cy="0"/>
          </a:xfrm>
          <a:prstGeom prst="line">
            <a:avLst/>
          </a:prstGeom>
          <a:ln w="508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Connettore diritto 15">
            <a:extLst>
              <a:ext uri="{FF2B5EF4-FFF2-40B4-BE49-F238E27FC236}">
                <a16:creationId xmlns:a16="http://schemas.microsoft.com/office/drawing/2014/main" id="{07E83A31-FBF8-53AB-24F2-0D377777AD43}"/>
              </a:ext>
            </a:extLst>
          </p:cNvPr>
          <p:cNvCxnSpPr>
            <a:cxnSpLocks/>
          </p:cNvCxnSpPr>
          <p:nvPr/>
        </p:nvCxnSpPr>
        <p:spPr>
          <a:xfrm>
            <a:off x="5413844" y="3836573"/>
            <a:ext cx="1833074" cy="0"/>
          </a:xfrm>
          <a:prstGeom prst="line">
            <a:avLst/>
          </a:prstGeom>
          <a:ln w="508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15D1C158-501E-A063-122E-C032575A34E3}"/>
              </a:ext>
            </a:extLst>
          </p:cNvPr>
          <p:cNvCxnSpPr>
            <a:cxnSpLocks/>
          </p:cNvCxnSpPr>
          <p:nvPr/>
        </p:nvCxnSpPr>
        <p:spPr>
          <a:xfrm>
            <a:off x="5413844" y="4099142"/>
            <a:ext cx="1833074" cy="0"/>
          </a:xfrm>
          <a:prstGeom prst="line">
            <a:avLst/>
          </a:prstGeom>
          <a:ln w="508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Connettore 2 40">
            <a:extLst>
              <a:ext uri="{FF2B5EF4-FFF2-40B4-BE49-F238E27FC236}">
                <a16:creationId xmlns:a16="http://schemas.microsoft.com/office/drawing/2014/main" id="{7A1A0596-EF4B-4280-3B95-B135BC71767D}"/>
              </a:ext>
            </a:extLst>
          </p:cNvPr>
          <p:cNvCxnSpPr/>
          <p:nvPr/>
        </p:nvCxnSpPr>
        <p:spPr>
          <a:xfrm flipV="1">
            <a:off x="11575701" y="2843684"/>
            <a:ext cx="0" cy="3416439"/>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2" name="CasellaDiTesto 41">
            <a:extLst>
              <a:ext uri="{FF2B5EF4-FFF2-40B4-BE49-F238E27FC236}">
                <a16:creationId xmlns:a16="http://schemas.microsoft.com/office/drawing/2014/main" id="{6515621F-8043-62B1-4C54-1DDE4D10101C}"/>
              </a:ext>
            </a:extLst>
          </p:cNvPr>
          <p:cNvSpPr txBox="1"/>
          <p:nvPr/>
        </p:nvSpPr>
        <p:spPr>
          <a:xfrm rot="16200000">
            <a:off x="11079097" y="4113857"/>
            <a:ext cx="1441615" cy="400110"/>
          </a:xfrm>
          <a:prstGeom prst="rect">
            <a:avLst/>
          </a:prstGeom>
          <a:noFill/>
        </p:spPr>
        <p:txBody>
          <a:bodyPr wrap="square" rtlCol="0">
            <a:spAutoFit/>
          </a:bodyPr>
          <a:lstStyle/>
          <a:p>
            <a:r>
              <a:rPr lang="it-IT" sz="2000" dirty="0">
                <a:solidFill>
                  <a:srgbClr val="FF0000"/>
                </a:solidFill>
                <a:latin typeface="Verdana" panose="020B0604030504040204" pitchFamily="34" charset="0"/>
                <a:ea typeface="Verdana" panose="020B0604030504040204" pitchFamily="34" charset="0"/>
              </a:rPr>
              <a:t>2 metri</a:t>
            </a:r>
          </a:p>
        </p:txBody>
      </p:sp>
      <p:pic>
        <p:nvPicPr>
          <p:cNvPr id="20" name="Immagine 19" descr="Immagine che contiene testo, schermata, software, computer&#10;&#10;Descrizione generata automaticamente">
            <a:extLst>
              <a:ext uri="{FF2B5EF4-FFF2-40B4-BE49-F238E27FC236}">
                <a16:creationId xmlns:a16="http://schemas.microsoft.com/office/drawing/2014/main" id="{A04D0DA2-0D62-94BC-09FC-12BBCA797AF5}"/>
              </a:ext>
            </a:extLst>
          </p:cNvPr>
          <p:cNvPicPr>
            <a:picLocks noChangeAspect="1"/>
          </p:cNvPicPr>
          <p:nvPr/>
        </p:nvPicPr>
        <p:blipFill rotWithShape="1">
          <a:blip r:embed="rId5">
            <a:duotone>
              <a:prstClr val="black"/>
              <a:schemeClr val="tx2">
                <a:tint val="45000"/>
                <a:satMod val="400000"/>
              </a:schemeClr>
            </a:duotone>
          </a:blip>
          <a:srcRect l="37974" t="17605" r="38525" b="26476"/>
          <a:stretch/>
        </p:blipFill>
        <p:spPr bwMode="auto">
          <a:xfrm>
            <a:off x="9123804" y="2742633"/>
            <a:ext cx="2301577" cy="3511987"/>
          </a:xfrm>
          <a:prstGeom prst="rect">
            <a:avLst/>
          </a:prstGeom>
          <a:solidFill>
            <a:schemeClr val="bg1"/>
          </a:solidFill>
          <a:ln>
            <a:noFill/>
          </a:ln>
          <a:extLst>
            <a:ext uri="{53640926-AAD7-44D8-BBD7-CCE9431645EC}">
              <a14:shadowObscured xmlns:a14="http://schemas.microsoft.com/office/drawing/2010/main"/>
            </a:ext>
          </a:extLst>
        </p:spPr>
      </p:pic>
      <p:pic>
        <p:nvPicPr>
          <p:cNvPr id="31" name="Immagine 30" descr="Immagine che contiene cilindro, tubo, bastone della pioggia, asta&#10;&#10;Descrizione generata automaticamente">
            <a:extLst>
              <a:ext uri="{FF2B5EF4-FFF2-40B4-BE49-F238E27FC236}">
                <a16:creationId xmlns:a16="http://schemas.microsoft.com/office/drawing/2014/main" id="{142B188E-2902-5A64-9640-082C333AC672}"/>
              </a:ext>
            </a:extLst>
          </p:cNvPr>
          <p:cNvPicPr>
            <a:picLocks noChangeAspect="1"/>
          </p:cNvPicPr>
          <p:nvPr/>
        </p:nvPicPr>
        <p:blipFill rotWithShape="1">
          <a:blip r:embed="rId4">
            <a:duotone>
              <a:prstClr val="black"/>
              <a:schemeClr val="tx2">
                <a:tint val="45000"/>
                <a:satMod val="400000"/>
              </a:schemeClr>
            </a:duotone>
            <a:extLst>
              <a:ext uri="{28A0092B-C50C-407E-A947-70E740481C1C}">
                <a14:useLocalDpi xmlns:a14="http://schemas.microsoft.com/office/drawing/2010/main" val="0"/>
              </a:ext>
            </a:extLst>
          </a:blip>
          <a:srcRect l="61620" t="18076"/>
          <a:stretch/>
        </p:blipFill>
        <p:spPr bwMode="auto">
          <a:xfrm>
            <a:off x="9083794" y="2666822"/>
            <a:ext cx="203241" cy="3562528"/>
          </a:xfrm>
          <a:prstGeom prst="rect">
            <a:avLst/>
          </a:prstGeom>
          <a:noFill/>
          <a:ln>
            <a:noFill/>
          </a:ln>
        </p:spPr>
      </p:pic>
      <p:pic>
        <p:nvPicPr>
          <p:cNvPr id="34" name="Immagine 33" descr="Immagine che contiene cilindro, tubo, bastone della pioggia, asta&#10;&#10;Descrizione generata automaticamente">
            <a:extLst>
              <a:ext uri="{FF2B5EF4-FFF2-40B4-BE49-F238E27FC236}">
                <a16:creationId xmlns:a16="http://schemas.microsoft.com/office/drawing/2014/main" id="{4567F4D4-2D57-4DF6-5215-0407BC6AB940}"/>
              </a:ext>
            </a:extLst>
          </p:cNvPr>
          <p:cNvPicPr>
            <a:picLocks noChangeAspect="1"/>
          </p:cNvPicPr>
          <p:nvPr/>
        </p:nvPicPr>
        <p:blipFill rotWithShape="1">
          <a:blip r:embed="rId4">
            <a:duotone>
              <a:prstClr val="black"/>
              <a:schemeClr val="tx2">
                <a:tint val="45000"/>
                <a:satMod val="400000"/>
              </a:schemeClr>
            </a:duotone>
            <a:extLst>
              <a:ext uri="{28A0092B-C50C-407E-A947-70E740481C1C}">
                <a14:useLocalDpi xmlns:a14="http://schemas.microsoft.com/office/drawing/2010/main" val="0"/>
              </a:ext>
            </a:extLst>
          </a:blip>
          <a:srcRect l="61620" t="18076"/>
          <a:stretch/>
        </p:blipFill>
        <p:spPr bwMode="auto">
          <a:xfrm>
            <a:off x="10795581" y="2717363"/>
            <a:ext cx="203241" cy="3562528"/>
          </a:xfrm>
          <a:prstGeom prst="rect">
            <a:avLst/>
          </a:prstGeom>
          <a:noFill/>
          <a:ln>
            <a:noFill/>
          </a:ln>
        </p:spPr>
      </p:pic>
    </p:spTree>
    <p:extLst>
      <p:ext uri="{BB962C8B-B14F-4D97-AF65-F5344CB8AC3E}">
        <p14:creationId xmlns:p14="http://schemas.microsoft.com/office/powerpoint/2010/main" val="1019285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par>
                                <p:cTn id="31" presetID="10"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par>
                                <p:cTn id="39" presetID="10" presetClass="entr" presetSubtype="0"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ntr" presetSubtype="0" fill="hold"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par>
                                <p:cTn id="45" presetID="10" presetClass="entr" presetSubtype="0" fill="hold"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500"/>
                                        <p:tgtEl>
                                          <p:spTgt spid="31"/>
                                        </p:tgtEl>
                                      </p:cBhvr>
                                    </p:animEffect>
                                  </p:childTnLst>
                                </p:cTn>
                              </p:par>
                              <p:par>
                                <p:cTn id="56" presetID="10" presetClass="entr" presetSubtype="0" fill="hold" nodeType="with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fade">
                                      <p:cBhvr>
                                        <p:cTn id="58" dur="500"/>
                                        <p:tgtEl>
                                          <p:spTgt spid="34"/>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500"/>
                                        <p:tgtEl>
                                          <p:spTgt spid="20"/>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41"/>
                                        </p:tgtEl>
                                        <p:attrNameLst>
                                          <p:attrName>style.visibility</p:attrName>
                                        </p:attrNameLst>
                                      </p:cBhvr>
                                      <p:to>
                                        <p:strVal val="visible"/>
                                      </p:to>
                                    </p:set>
                                    <p:animEffect transition="in" filter="fade">
                                      <p:cBhvr>
                                        <p:cTn id="68" dur="500"/>
                                        <p:tgtEl>
                                          <p:spTgt spid="41"/>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42"/>
                                        </p:tgtEl>
                                        <p:attrNameLst>
                                          <p:attrName>style.visibility</p:attrName>
                                        </p:attrNameLst>
                                      </p:cBhvr>
                                      <p:to>
                                        <p:strVal val="visible"/>
                                      </p:to>
                                    </p:set>
                                    <p:animEffect transition="in" filter="fade">
                                      <p:cBhvr>
                                        <p:cTn id="7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DF840700-5AC5-366B-FCB3-556DD4D2CC30}"/>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0" y="0"/>
            <a:ext cx="12192000" cy="6858001"/>
          </a:xfrm>
          <a:prstGeom prst="rect">
            <a:avLst/>
          </a:prstGeom>
          <a:effectLst>
            <a:softEdge rad="127000"/>
          </a:effectLst>
        </p:spPr>
      </p:pic>
      <p:pic>
        <p:nvPicPr>
          <p:cNvPr id="5" name="Immagine 4">
            <a:extLst>
              <a:ext uri="{FF2B5EF4-FFF2-40B4-BE49-F238E27FC236}">
                <a16:creationId xmlns:a16="http://schemas.microsoft.com/office/drawing/2014/main" id="{AF25D42D-858C-BA15-0A94-4E04251AA687}"/>
              </a:ext>
            </a:extLst>
          </p:cNvPr>
          <p:cNvPicPr>
            <a:picLocks noChangeAspect="1"/>
          </p:cNvPicPr>
          <p:nvPr/>
        </p:nvPicPr>
        <p:blipFill rotWithShape="1">
          <a:blip r:embed="rId3"/>
          <a:srcRect l="25581" t="9098" r="24960" b="36157"/>
          <a:stretch/>
        </p:blipFill>
        <p:spPr>
          <a:xfrm>
            <a:off x="4425920" y="171996"/>
            <a:ext cx="4124917" cy="6514007"/>
          </a:xfrm>
          <a:prstGeom prst="rect">
            <a:avLst/>
          </a:prstGeom>
          <a:effectLst>
            <a:softEdge rad="127000"/>
          </a:effectLst>
        </p:spPr>
      </p:pic>
      <p:pic>
        <p:nvPicPr>
          <p:cNvPr id="6" name="Elemento grafico 15" descr="Staccionata contorno">
            <a:extLst>
              <a:ext uri="{FF2B5EF4-FFF2-40B4-BE49-F238E27FC236}">
                <a16:creationId xmlns:a16="http://schemas.microsoft.com/office/drawing/2014/main" id="{B5F9BA97-D6BE-21D3-1EEE-51B2825DD280}"/>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56284" t="18760" r="8073" b="17054"/>
          <a:stretch/>
        </p:blipFill>
        <p:spPr>
          <a:xfrm>
            <a:off x="3933007" y="412930"/>
            <a:ext cx="1154456" cy="4402755"/>
          </a:xfrm>
          <a:prstGeom prst="rect">
            <a:avLst/>
          </a:prstGeom>
        </p:spPr>
      </p:pic>
      <p:pic>
        <p:nvPicPr>
          <p:cNvPr id="7" name="Elemento grafico 15" descr="Staccionata contorno">
            <a:extLst>
              <a:ext uri="{FF2B5EF4-FFF2-40B4-BE49-F238E27FC236}">
                <a16:creationId xmlns:a16="http://schemas.microsoft.com/office/drawing/2014/main" id="{4603FBF8-8BED-2622-6624-9407ECD350BF}"/>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56284" t="18760" r="8073" b="17054"/>
          <a:stretch/>
        </p:blipFill>
        <p:spPr>
          <a:xfrm>
            <a:off x="7586858" y="412929"/>
            <a:ext cx="1154456" cy="4402755"/>
          </a:xfrm>
          <a:prstGeom prst="rect">
            <a:avLst/>
          </a:prstGeom>
        </p:spPr>
      </p:pic>
    </p:spTree>
    <p:extLst>
      <p:ext uri="{BB962C8B-B14F-4D97-AF65-F5344CB8AC3E}">
        <p14:creationId xmlns:p14="http://schemas.microsoft.com/office/powerpoint/2010/main" val="116601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5BF4E87D-72AD-ADD5-2946-813D56E511F0}"/>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0" y="0"/>
            <a:ext cx="12192000" cy="6858001"/>
          </a:xfrm>
          <a:prstGeom prst="rect">
            <a:avLst/>
          </a:prstGeom>
          <a:effectLst>
            <a:softEdge rad="127000"/>
          </a:effectLst>
        </p:spPr>
      </p:pic>
      <p:pic>
        <p:nvPicPr>
          <p:cNvPr id="3" name="Immagine 2" descr="Immagine che contiene aria aperta, erba, pianta, cielo&#10;&#10;Descrizione generata automaticamente">
            <a:extLst>
              <a:ext uri="{FF2B5EF4-FFF2-40B4-BE49-F238E27FC236}">
                <a16:creationId xmlns:a16="http://schemas.microsoft.com/office/drawing/2014/main" id="{DCC52C88-76AD-5541-164F-1EFAD44B84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027" y="304434"/>
            <a:ext cx="9409840" cy="6249129"/>
          </a:xfrm>
          <a:prstGeom prst="rect">
            <a:avLst/>
          </a:prstGeom>
          <a:effectLst>
            <a:softEdge rad="127000"/>
          </a:effectLst>
        </p:spPr>
      </p:pic>
      <p:pic>
        <p:nvPicPr>
          <p:cNvPr id="7" name="Immagine 6" descr="Immagine che contiene aria aperta, cielo, albero, pianta&#10;&#10;Descrizione generata automaticamente">
            <a:extLst>
              <a:ext uri="{FF2B5EF4-FFF2-40B4-BE49-F238E27FC236}">
                <a16:creationId xmlns:a16="http://schemas.microsoft.com/office/drawing/2014/main" id="{F3248111-7C25-C352-BC84-14716E812A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89078" y="338957"/>
            <a:ext cx="7825895" cy="6392919"/>
          </a:xfrm>
          <a:prstGeom prst="rect">
            <a:avLst/>
          </a:prstGeom>
          <a:effectLst>
            <a:softEdge rad="127000"/>
          </a:effectLst>
        </p:spPr>
      </p:pic>
      <p:pic>
        <p:nvPicPr>
          <p:cNvPr id="4" name="Immagine 3" descr="Immagine che contiene aria aperta, cielo, pianta, erba&#10;&#10;Descrizione generata automaticamente">
            <a:extLst>
              <a:ext uri="{FF2B5EF4-FFF2-40B4-BE49-F238E27FC236}">
                <a16:creationId xmlns:a16="http://schemas.microsoft.com/office/drawing/2014/main" id="{591597D5-9488-A713-A0C7-52E89C8C71F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3296" y="435583"/>
            <a:ext cx="7095225" cy="6519046"/>
          </a:xfrm>
          <a:prstGeom prst="rect">
            <a:avLst/>
          </a:prstGeom>
          <a:effectLst>
            <a:softEdge rad="127000"/>
          </a:effectLst>
        </p:spPr>
      </p:pic>
      <p:pic>
        <p:nvPicPr>
          <p:cNvPr id="8" name="Immagine 7" descr="Immagine che contiene albero, aria aperta, cielo, natura&#10;&#10;Descrizione generata automaticamente">
            <a:extLst>
              <a:ext uri="{FF2B5EF4-FFF2-40B4-BE49-F238E27FC236}">
                <a16:creationId xmlns:a16="http://schemas.microsoft.com/office/drawing/2014/main" id="{E79B4245-5381-32AC-929F-37185BB4D17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2777358" y="890912"/>
            <a:ext cx="6731876" cy="5048907"/>
          </a:xfrm>
          <a:prstGeom prst="rect">
            <a:avLst/>
          </a:prstGeom>
          <a:effectLst>
            <a:softEdge rad="50800"/>
          </a:effectLst>
        </p:spPr>
      </p:pic>
      <p:pic>
        <p:nvPicPr>
          <p:cNvPr id="6" name="Immagine 5" descr="Immagine che contiene frutto, aria aperta, montagna, pianta&#10;&#10;Descrizione generata automaticamente">
            <a:extLst>
              <a:ext uri="{FF2B5EF4-FFF2-40B4-BE49-F238E27FC236}">
                <a16:creationId xmlns:a16="http://schemas.microsoft.com/office/drawing/2014/main" id="{372B8BED-D362-A212-9640-64246E108D4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4482"/>
            <a:ext cx="12184037" cy="6853518"/>
          </a:xfrm>
          <a:prstGeom prst="rect">
            <a:avLst/>
          </a:prstGeom>
          <a:effectLst>
            <a:softEdge rad="127000"/>
          </a:effectLst>
        </p:spPr>
      </p:pic>
    </p:spTree>
    <p:extLst>
      <p:ext uri="{BB962C8B-B14F-4D97-AF65-F5344CB8AC3E}">
        <p14:creationId xmlns:p14="http://schemas.microsoft.com/office/powerpoint/2010/main" val="139304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ssolv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1CC24333-0B33-D136-3860-44CC126C6137}"/>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0" y="0"/>
            <a:ext cx="12192000" cy="6858001"/>
          </a:xfrm>
          <a:prstGeom prst="rect">
            <a:avLst/>
          </a:prstGeom>
          <a:effectLst>
            <a:softEdge rad="127000"/>
          </a:effectLst>
        </p:spPr>
      </p:pic>
      <p:pic>
        <p:nvPicPr>
          <p:cNvPr id="3" name="Immagin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07060" y="864480"/>
            <a:ext cx="6167120" cy="4625340"/>
          </a:xfrm>
          <a:prstGeom prst="rect">
            <a:avLst/>
          </a:prstGeom>
          <a:effectLst>
            <a:softEdge rad="190500"/>
          </a:effectLst>
        </p:spPr>
      </p:pic>
      <p:pic>
        <p:nvPicPr>
          <p:cNvPr id="2" name="Immagin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0" y="102870"/>
            <a:ext cx="9144000" cy="6755130"/>
          </a:xfrm>
          <a:prstGeom prst="rect">
            <a:avLst/>
          </a:prstGeom>
          <a:effectLst>
            <a:softEdge rad="190500"/>
          </a:effectLst>
        </p:spPr>
      </p:pic>
      <p:pic>
        <p:nvPicPr>
          <p:cNvPr id="5" name="Immagin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3611880" y="-249555"/>
            <a:ext cx="6229350" cy="7357110"/>
          </a:xfrm>
          <a:prstGeom prst="rect">
            <a:avLst/>
          </a:prstGeom>
          <a:effectLst>
            <a:softEdge rad="190500"/>
          </a:effectLst>
        </p:spPr>
      </p:pic>
    </p:spTree>
    <p:extLst>
      <p:ext uri="{BB962C8B-B14F-4D97-AF65-F5344CB8AC3E}">
        <p14:creationId xmlns:p14="http://schemas.microsoft.com/office/powerpoint/2010/main" val="263859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1E2703C-F9CA-A1F1-CBBD-1820B45677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001"/>
          </a:xfrm>
          <a:prstGeom prst="rect">
            <a:avLst/>
          </a:prstGeom>
          <a:effectLst>
            <a:softEdge rad="203200"/>
          </a:effectLst>
        </p:spPr>
      </p:pic>
      <p:pic>
        <p:nvPicPr>
          <p:cNvPr id="4" name="Immagine 3">
            <a:extLst>
              <a:ext uri="{FF2B5EF4-FFF2-40B4-BE49-F238E27FC236}">
                <a16:creationId xmlns:a16="http://schemas.microsoft.com/office/drawing/2014/main" id="{1E7E70DC-EB0B-E087-3822-046CF6C6737D}"/>
              </a:ext>
            </a:extLst>
          </p:cNvPr>
          <p:cNvPicPr>
            <a:picLocks noChangeAspect="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2"/>
            <a:ext cx="12192000" cy="6858001"/>
          </a:xfrm>
          <a:prstGeom prst="rect">
            <a:avLst/>
          </a:prstGeom>
          <a:effectLst>
            <a:softEdge rad="127000"/>
          </a:effectLst>
        </p:spPr>
      </p:pic>
      <p:sp>
        <p:nvSpPr>
          <p:cNvPr id="5" name="CasellaDiTesto 4">
            <a:extLst>
              <a:ext uri="{FF2B5EF4-FFF2-40B4-BE49-F238E27FC236}">
                <a16:creationId xmlns:a16="http://schemas.microsoft.com/office/drawing/2014/main" id="{4203AAAE-23FD-A831-42E5-B44278EB6C67}"/>
              </a:ext>
            </a:extLst>
          </p:cNvPr>
          <p:cNvSpPr txBox="1"/>
          <p:nvPr/>
        </p:nvSpPr>
        <p:spPr>
          <a:xfrm>
            <a:off x="2032698" y="102307"/>
            <a:ext cx="8265732" cy="6751144"/>
          </a:xfrm>
          <a:prstGeom prst="rect">
            <a:avLst/>
          </a:prstGeom>
          <a:noFill/>
        </p:spPr>
        <p:txBody>
          <a:bodyPr wrap="square">
            <a:spAutoFit/>
          </a:bodyPr>
          <a:lstStyle/>
          <a:p>
            <a:pPr>
              <a:lnSpc>
                <a:spcPct val="107000"/>
              </a:lnSpc>
              <a:spcAft>
                <a:spcPts val="800"/>
              </a:spcAft>
            </a:pPr>
            <a:r>
              <a:rPr lang="it-IT" sz="1200" b="1" dirty="0">
                <a:effectLst/>
                <a:latin typeface="Verdana" panose="020B0604030504040204" pitchFamily="34" charset="0"/>
                <a:ea typeface="Calibri" panose="020F0502020204030204" pitchFamily="34" charset="0"/>
                <a:cs typeface="Times New Roman" panose="02020603050405020304" pitchFamily="18" charset="0"/>
              </a:rPr>
              <a:t>ARTICOLO 24. RECINZIONI</a:t>
            </a:r>
          </a:p>
          <a:p>
            <a:pPr>
              <a:lnSpc>
                <a:spcPct val="107000"/>
              </a:lnSpc>
              <a:spcAft>
                <a:spcPts val="800"/>
              </a:spcAft>
            </a:pPr>
            <a:r>
              <a:rPr lang="it-IT" sz="1200" b="1" dirty="0">
                <a:effectLst/>
                <a:latin typeface="Verdana" panose="020B060403050404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mj-lt"/>
              <a:buAutoNum type="arabicPeriod"/>
            </a:pPr>
            <a:r>
              <a:rPr lang="it-IT" sz="1200" b="1" dirty="0">
                <a:effectLst/>
                <a:latin typeface="Verdana" panose="020B0604030504040204" pitchFamily="34" charset="0"/>
                <a:ea typeface="Calibri" panose="020F0502020204030204" pitchFamily="34" charset="0"/>
                <a:cs typeface="Times New Roman" panose="02020603050405020304" pitchFamily="18" charset="0"/>
              </a:rPr>
              <a:t>Sono vietate, su tutto il territorio del Parco, recinzioni che costituiscano elemento di deturpamento ambientale, quali recinzioni in cemento di varie altezze, muri con elementi prefabbricati in cemento, recinzioni metalliche dal disegno estraneo ai caratteri decorativi tradizionali.</a:t>
            </a:r>
          </a:p>
          <a:p>
            <a:pPr>
              <a:lnSpc>
                <a:spcPct val="107000"/>
              </a:lnSpc>
              <a:spcAft>
                <a:spcPts val="800"/>
              </a:spcAft>
            </a:pPr>
            <a:r>
              <a:rPr lang="it-IT" sz="1200" b="1" dirty="0">
                <a:effectLst/>
                <a:latin typeface="Verdana" panose="020B060403050404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mj-lt"/>
              <a:buAutoNum type="arabicPeriod"/>
            </a:pPr>
            <a:r>
              <a:rPr lang="it-IT" sz="1200" b="1" dirty="0">
                <a:effectLst/>
                <a:latin typeface="Verdana" panose="020B0604030504040204" pitchFamily="34" charset="0"/>
                <a:ea typeface="Calibri" panose="020F0502020204030204" pitchFamily="34" charset="0"/>
                <a:cs typeface="Times New Roman" panose="02020603050405020304" pitchFamily="18" charset="0"/>
              </a:rPr>
              <a:t>Su tutto il territorio del Parco e principalmente nei centri abitati occorre evitare l’eccessiva presenza di recinzioni.</a:t>
            </a:r>
          </a:p>
          <a:p>
            <a:pPr>
              <a:lnSpc>
                <a:spcPct val="107000"/>
              </a:lnSpc>
              <a:spcAft>
                <a:spcPts val="800"/>
              </a:spcAft>
            </a:pPr>
            <a:r>
              <a:rPr lang="it-IT" sz="1200" b="1" dirty="0">
                <a:effectLst/>
                <a:latin typeface="Verdana" panose="020B060403050404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mj-lt"/>
              <a:buAutoNum type="arabicPeriod"/>
            </a:pPr>
            <a:r>
              <a:rPr lang="it-IT" sz="1200" b="1" dirty="0">
                <a:effectLst/>
                <a:latin typeface="Verdana" panose="020B0604030504040204" pitchFamily="34" charset="0"/>
                <a:ea typeface="Calibri" panose="020F0502020204030204" pitchFamily="34" charset="0"/>
                <a:cs typeface="Times New Roman" panose="02020603050405020304" pitchFamily="18" charset="0"/>
              </a:rPr>
              <a:t>Nell’intero territorio del Parco sono consentite:</a:t>
            </a:r>
          </a:p>
          <a:p>
            <a:pPr>
              <a:lnSpc>
                <a:spcPct val="107000"/>
              </a:lnSpc>
              <a:spcAft>
                <a:spcPts val="800"/>
              </a:spcAft>
            </a:pPr>
            <a:r>
              <a:rPr lang="it-IT" sz="1200" b="1" dirty="0">
                <a:effectLst/>
                <a:latin typeface="Verdana" panose="020B0604030504040204" pitchFamily="34" charset="0"/>
                <a:ea typeface="Calibri" panose="020F0502020204030204" pitchFamily="34" charset="0"/>
                <a:cs typeface="Times New Roman" panose="02020603050405020304" pitchFamily="18" charset="0"/>
              </a:rPr>
              <a:t>      3.a   recinzioni formate da siepi vive, di altezza non superiore a metri 2,00, con rete metallica interposta non visibile;</a:t>
            </a:r>
          </a:p>
          <a:p>
            <a:pPr>
              <a:lnSpc>
                <a:spcPct val="107000"/>
              </a:lnSpc>
              <a:spcAft>
                <a:spcPts val="800"/>
              </a:spcAft>
            </a:pPr>
            <a:r>
              <a:rPr lang="it-IT" sz="1200" b="1" dirty="0">
                <a:effectLst/>
                <a:latin typeface="Verdana" panose="020B0604030504040204" pitchFamily="34" charset="0"/>
                <a:ea typeface="Calibri" panose="020F0502020204030204" pitchFamily="34" charset="0"/>
                <a:cs typeface="Times New Roman" panose="02020603050405020304" pitchFamily="18" charset="0"/>
              </a:rPr>
              <a:t>      3.b   recinzioni in rete metallica sino a 2 metri di altezza, compresi 30 cm di muratura, con interposta siepe viva;</a:t>
            </a:r>
          </a:p>
          <a:p>
            <a:pPr>
              <a:lnSpc>
                <a:spcPct val="107000"/>
              </a:lnSpc>
              <a:spcAft>
                <a:spcPts val="800"/>
              </a:spcAft>
            </a:pPr>
            <a:r>
              <a:rPr lang="it-IT" sz="1200" b="1" dirty="0">
                <a:effectLst/>
                <a:latin typeface="Verdana" panose="020B0604030504040204" pitchFamily="34" charset="0"/>
                <a:ea typeface="Calibri" panose="020F0502020204030204" pitchFamily="34" charset="0"/>
                <a:cs typeface="Times New Roman" panose="02020603050405020304" pitchFamily="18" charset="0"/>
              </a:rPr>
              <a:t>      3.c   staccionate in legno con semplici elementi verticali e orizzontali di altezza non superiore a cm 120 anche con supporti di pietra;</a:t>
            </a:r>
          </a:p>
          <a:p>
            <a:pPr>
              <a:lnSpc>
                <a:spcPct val="107000"/>
              </a:lnSpc>
              <a:spcAft>
                <a:spcPts val="800"/>
              </a:spcAft>
            </a:pPr>
            <a:r>
              <a:rPr lang="it-IT" sz="1200" b="1" dirty="0">
                <a:effectLst/>
                <a:latin typeface="Verdana" panose="020B0604030504040204" pitchFamily="34" charset="0"/>
                <a:ea typeface="Calibri" panose="020F0502020204030204" pitchFamily="34" charset="0"/>
                <a:cs typeface="Times New Roman" panose="02020603050405020304" pitchFamily="18" charset="0"/>
              </a:rPr>
              <a:t>      3.d   recinzioni e cancellate in ferro, costituite da semplici aste verticali con elementi di congiunzione orizzontali, verniciate di colore scuro ed eventuale zoccolo in pietra a vista di altezza massima di cm 30, per un’altezza massima complessiva di metri 1,50;</a:t>
            </a:r>
          </a:p>
          <a:p>
            <a:pPr>
              <a:lnSpc>
                <a:spcPct val="107000"/>
              </a:lnSpc>
              <a:spcAft>
                <a:spcPts val="800"/>
              </a:spcAft>
            </a:pPr>
            <a:r>
              <a:rPr lang="it-IT" sz="1200" b="1" dirty="0">
                <a:effectLst/>
                <a:latin typeface="Verdana" panose="020B0604030504040204" pitchFamily="34" charset="0"/>
                <a:ea typeface="Calibri" panose="020F0502020204030204" pitchFamily="34" charset="0"/>
                <a:cs typeface="Times New Roman" panose="02020603050405020304" pitchFamily="18" charset="0"/>
              </a:rPr>
              <a:t>      3.e   recinzioni antintrusione per animali selvatici ed i recinti elettrificati intorno ai coltivi nel rispetto di cui al comma 1.</a:t>
            </a:r>
          </a:p>
          <a:p>
            <a:pPr>
              <a:lnSpc>
                <a:spcPct val="107000"/>
              </a:lnSpc>
              <a:spcAft>
                <a:spcPts val="800"/>
              </a:spcAft>
            </a:pPr>
            <a:r>
              <a:rPr lang="it-IT" sz="1200" b="1" dirty="0">
                <a:effectLst/>
                <a:latin typeface="Verdana" panose="020B060403050404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mj-lt"/>
              <a:buAutoNum type="arabicPeriod"/>
            </a:pPr>
            <a:r>
              <a:rPr lang="it-IT" sz="1200" b="1" dirty="0">
                <a:effectLst/>
                <a:latin typeface="Verdana" panose="020B0604030504040204" pitchFamily="34" charset="0"/>
                <a:ea typeface="Calibri" panose="020F0502020204030204" pitchFamily="34" charset="0"/>
                <a:cs typeface="Times New Roman" panose="02020603050405020304" pitchFamily="18" charset="0"/>
              </a:rPr>
              <a:t>Nelle aree di pregio ambientale (TO), lungo le recinzioni devono essere attuate forme naturali di mascheramento delle opere. Devono essere inoltre rispettate le norme previste all’art. 27 delle presenti N.T.A. al paragrafo “I – Prescrizioni costruttive relative agli artt. 3, 4 e 5 delle presenti N.T.A.”.</a:t>
            </a:r>
            <a:endParaRPr lang="it-IT" sz="1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ttangolo 5">
            <a:extLst>
              <a:ext uri="{FF2B5EF4-FFF2-40B4-BE49-F238E27FC236}">
                <a16:creationId xmlns:a16="http://schemas.microsoft.com/office/drawing/2014/main" id="{E8CC7DC7-FD4E-10AE-EB4A-413E0B9E3395}"/>
              </a:ext>
            </a:extLst>
          </p:cNvPr>
          <p:cNvSpPr/>
          <p:nvPr/>
        </p:nvSpPr>
        <p:spPr>
          <a:xfrm>
            <a:off x="2032698" y="5154930"/>
            <a:ext cx="8265732" cy="480060"/>
          </a:xfrm>
          <a:prstGeom prst="rect">
            <a:avLst/>
          </a:prstGeom>
          <a:solidFill>
            <a:srgbClr val="FFFF00">
              <a:alpha val="36000"/>
            </a:srgb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a:extLst>
              <a:ext uri="{FF2B5EF4-FFF2-40B4-BE49-F238E27FC236}">
                <a16:creationId xmlns:a16="http://schemas.microsoft.com/office/drawing/2014/main" id="{7C2514DB-CF18-DD5F-A63E-D94682591C3F}"/>
              </a:ext>
            </a:extLst>
          </p:cNvPr>
          <p:cNvSpPr/>
          <p:nvPr/>
        </p:nvSpPr>
        <p:spPr>
          <a:xfrm>
            <a:off x="2032698" y="666750"/>
            <a:ext cx="8265732" cy="910590"/>
          </a:xfrm>
          <a:prstGeom prst="rect">
            <a:avLst/>
          </a:prstGeom>
          <a:solidFill>
            <a:srgbClr val="FFFF00">
              <a:alpha val="36000"/>
            </a:srgb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4E122B46-C48A-AAB6-C27B-3CA149099267}"/>
              </a:ext>
            </a:extLst>
          </p:cNvPr>
          <p:cNvSpPr/>
          <p:nvPr/>
        </p:nvSpPr>
        <p:spPr>
          <a:xfrm>
            <a:off x="2032698" y="2560319"/>
            <a:ext cx="4518709" cy="333487"/>
          </a:xfrm>
          <a:prstGeom prst="rect">
            <a:avLst/>
          </a:prstGeom>
          <a:solidFill>
            <a:srgbClr val="FFFF00">
              <a:alpha val="36000"/>
            </a:srgb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8810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descr="Immagine che contiene aria aperta, erba, cielo, pianta&#10;&#10;Descrizione generata automaticamente">
            <a:extLst>
              <a:ext uri="{FF2B5EF4-FFF2-40B4-BE49-F238E27FC236}">
                <a16:creationId xmlns:a16="http://schemas.microsoft.com/office/drawing/2014/main" id="{8CE75CE4-9C66-9F55-CC59-32733A7F6990}"/>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1" y="-9526"/>
            <a:ext cx="12208935" cy="6867526"/>
          </a:xfrm>
          <a:prstGeom prst="rect">
            <a:avLst/>
          </a:prstGeom>
          <a:effectLst>
            <a:softEdge rad="190500"/>
          </a:effectLst>
        </p:spPr>
      </p:pic>
      <p:pic>
        <p:nvPicPr>
          <p:cNvPr id="11" name="Immagine 10" descr="Immagine che contiene aria aperta, vestiti, persona, pianta&#10;&#10;Descrizione generata automaticamente">
            <a:extLst>
              <a:ext uri="{FF2B5EF4-FFF2-40B4-BE49-F238E27FC236}">
                <a16:creationId xmlns:a16="http://schemas.microsoft.com/office/drawing/2014/main" id="{39AA0685-0BA1-5A64-7B76-FB7F698EF0A2}"/>
              </a:ext>
            </a:extLst>
          </p:cNvPr>
          <p:cNvPicPr>
            <a:picLocks noChangeAspect="1"/>
          </p:cNvPicPr>
          <p:nvPr/>
        </p:nvPicPr>
        <p:blipFill>
          <a:blip r:embed="rId3" cstate="print">
            <a:extLst>
              <a:ext uri="{28A0092B-C50C-407E-A947-70E740481C1C}">
                <a14:useLocalDpi xmlns:a14="http://schemas.microsoft.com/office/drawing/2010/main" val="0"/>
              </a:ext>
            </a:extLst>
          </a:blip>
          <a:srcRect b="19130"/>
          <a:stretch/>
        </p:blipFill>
        <p:spPr>
          <a:xfrm>
            <a:off x="2773658" y="174644"/>
            <a:ext cx="6036267" cy="6508711"/>
          </a:xfrm>
          <a:prstGeom prst="rect">
            <a:avLst/>
          </a:prstGeom>
          <a:effectLst>
            <a:softEdge rad="127000"/>
          </a:effectLst>
        </p:spPr>
      </p:pic>
      <p:pic>
        <p:nvPicPr>
          <p:cNvPr id="13" name="Immagine 12" descr="Immagine che contiene aria aperta, albero, cielo, cartello&#10;&#10;Descrizione generata automaticamente">
            <a:extLst>
              <a:ext uri="{FF2B5EF4-FFF2-40B4-BE49-F238E27FC236}">
                <a16:creationId xmlns:a16="http://schemas.microsoft.com/office/drawing/2014/main" id="{32B342C2-0BED-38A4-7E79-F2F3B89B33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82082" y="1390262"/>
            <a:ext cx="3756177" cy="4395274"/>
          </a:xfrm>
          <a:prstGeom prst="rect">
            <a:avLst/>
          </a:prstGeom>
          <a:effectLst>
            <a:softEdge rad="127000"/>
          </a:effectLst>
        </p:spPr>
      </p:pic>
      <p:pic>
        <p:nvPicPr>
          <p:cNvPr id="3" name="Immagine 2" descr="Immagine che contiene aria aperta, pianta, albero, testo&#10;&#10;Descrizione generata automaticamente">
            <a:extLst>
              <a:ext uri="{FF2B5EF4-FFF2-40B4-BE49-F238E27FC236}">
                <a16:creationId xmlns:a16="http://schemas.microsoft.com/office/drawing/2014/main" id="{F938B280-1C6A-321D-3B91-23F604299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3741" y="903205"/>
            <a:ext cx="3979951" cy="2684694"/>
          </a:xfrm>
          <a:prstGeom prst="rect">
            <a:avLst/>
          </a:prstGeom>
          <a:effectLst>
            <a:softEdge rad="127000"/>
          </a:effectLst>
        </p:spPr>
      </p:pic>
      <p:pic>
        <p:nvPicPr>
          <p:cNvPr id="2" name="Immagine 1" descr="Immagine che contiene aria aperta, persona, albero, Ruota di bicicletta&#10;&#10;Descrizione generata automaticamente">
            <a:extLst>
              <a:ext uri="{FF2B5EF4-FFF2-40B4-BE49-F238E27FC236}">
                <a16:creationId xmlns:a16="http://schemas.microsoft.com/office/drawing/2014/main" id="{837CBF79-B307-DA9C-1968-0286A4B1A70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1134" y="1606378"/>
            <a:ext cx="3807733" cy="5076977"/>
          </a:xfrm>
          <a:prstGeom prst="rect">
            <a:avLst/>
          </a:prstGeom>
          <a:effectLst>
            <a:softEdge rad="127000"/>
          </a:effectLst>
        </p:spPr>
      </p:pic>
    </p:spTree>
    <p:extLst>
      <p:ext uri="{BB962C8B-B14F-4D97-AF65-F5344CB8AC3E}">
        <p14:creationId xmlns:p14="http://schemas.microsoft.com/office/powerpoint/2010/main" val="346013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Immagine che contiene aria aperta, erba, cielo, pianta&#10;&#10;Descrizione generata automaticamente">
            <a:extLst>
              <a:ext uri="{FF2B5EF4-FFF2-40B4-BE49-F238E27FC236}">
                <a16:creationId xmlns:a16="http://schemas.microsoft.com/office/drawing/2014/main" id="{8EC31F7B-57F9-BD03-FA49-1F9C02EA3D55}"/>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a:effectLst>
            <a:softEdge rad="190500"/>
          </a:effectLst>
        </p:spPr>
      </p:pic>
      <p:pic>
        <p:nvPicPr>
          <p:cNvPr id="12" name="Immagine 11">
            <a:extLst>
              <a:ext uri="{FF2B5EF4-FFF2-40B4-BE49-F238E27FC236}">
                <a16:creationId xmlns:a16="http://schemas.microsoft.com/office/drawing/2014/main" id="{BA6143C1-61BD-73DA-EDF5-9E170C47362D}"/>
              </a:ext>
            </a:extLst>
          </p:cNvPr>
          <p:cNvPicPr>
            <a:picLocks noChangeAspect="1"/>
          </p:cNvPicPr>
          <p:nvPr/>
        </p:nvPicPr>
        <p:blipFill>
          <a:blip r:embed="rId3" cstate="print">
            <a:extLst>
              <a:ext uri="{28A0092B-C50C-407E-A947-70E740481C1C}">
                <a14:useLocalDpi xmlns:a14="http://schemas.microsoft.com/office/drawing/2010/main" val="0"/>
              </a:ext>
            </a:extLst>
          </a:blip>
          <a:srcRect l="1375" t="12372" r="13844" b="9278"/>
          <a:stretch/>
        </p:blipFill>
        <p:spPr>
          <a:xfrm>
            <a:off x="499830" y="374960"/>
            <a:ext cx="3536564" cy="4357838"/>
          </a:xfrm>
          <a:prstGeom prst="rect">
            <a:avLst/>
          </a:prstGeom>
          <a:effectLst>
            <a:softEdge rad="127000"/>
          </a:effectLst>
        </p:spPr>
      </p:pic>
      <p:pic>
        <p:nvPicPr>
          <p:cNvPr id="10" name="Immagine 9" descr="Immagine che contiene testo, aria aperta, cielo, segnaletica&#10;&#10;Descrizione generata automaticamente">
            <a:extLst>
              <a:ext uri="{FF2B5EF4-FFF2-40B4-BE49-F238E27FC236}">
                <a16:creationId xmlns:a16="http://schemas.microsoft.com/office/drawing/2014/main" id="{1449AE1C-9B24-5333-6F60-261DFB93F1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63657" y="2557811"/>
            <a:ext cx="5233639" cy="3925229"/>
          </a:xfrm>
          <a:prstGeom prst="rect">
            <a:avLst/>
          </a:prstGeom>
          <a:effectLst>
            <a:softEdge rad="127000"/>
          </a:effectLst>
        </p:spPr>
      </p:pic>
      <p:pic>
        <p:nvPicPr>
          <p:cNvPr id="11" name="Immagine 10" descr="Immagine che contiene aria aperta, testo, erba, pianta&#10;&#10;Descrizione generata automaticamente">
            <a:extLst>
              <a:ext uri="{FF2B5EF4-FFF2-40B4-BE49-F238E27FC236}">
                <a16:creationId xmlns:a16="http://schemas.microsoft.com/office/drawing/2014/main" id="{A0108E7E-F726-4856-14DD-80E63537EC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68430" y="374960"/>
            <a:ext cx="4931627" cy="3698720"/>
          </a:xfrm>
          <a:prstGeom prst="rect">
            <a:avLst/>
          </a:prstGeom>
          <a:effectLst>
            <a:softEdge rad="127000"/>
          </a:effectLst>
        </p:spPr>
      </p:pic>
    </p:spTree>
    <p:extLst>
      <p:ext uri="{BB962C8B-B14F-4D97-AF65-F5344CB8AC3E}">
        <p14:creationId xmlns:p14="http://schemas.microsoft.com/office/powerpoint/2010/main" val="4239963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0123" y="471629"/>
            <a:ext cx="3557713" cy="2667224"/>
          </a:xfrm>
          <a:prstGeom prst="rect">
            <a:avLst/>
          </a:prstGeom>
          <a:effectLst>
            <a:softEdge rad="31750"/>
          </a:effectLst>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9647" y="491863"/>
            <a:ext cx="3529320" cy="2646991"/>
          </a:xfrm>
          <a:prstGeom prst="rect">
            <a:avLst/>
          </a:prstGeom>
          <a:effectLst>
            <a:softEdge rad="31750"/>
          </a:effectLst>
        </p:spPr>
      </p:pic>
      <p:sp>
        <p:nvSpPr>
          <p:cNvPr id="7" name="CasellaDiTesto 6"/>
          <p:cNvSpPr txBox="1"/>
          <p:nvPr/>
        </p:nvSpPr>
        <p:spPr>
          <a:xfrm>
            <a:off x="2795016" y="3138853"/>
            <a:ext cx="7849260" cy="3629712"/>
          </a:xfrm>
          <a:prstGeom prst="rect">
            <a:avLst/>
          </a:prstGeom>
          <a:noFill/>
        </p:spPr>
        <p:txBody>
          <a:bodyPr wrap="square" rtlCol="0">
            <a:spAutoFit/>
          </a:bodyPr>
          <a:lstStyle/>
          <a:p>
            <a:pPr marL="362891" indent="-362891">
              <a:spcBef>
                <a:spcPts val="1270"/>
              </a:spcBef>
              <a:buFont typeface="Arial" panose="020B0604020202020204" pitchFamily="34" charset="0"/>
              <a:buChar char="•"/>
            </a:pPr>
            <a:r>
              <a:rPr lang="it-IT" sz="2540" b="1" dirty="0">
                <a:latin typeface="Calibri Light" panose="020F0302020204030204" pitchFamily="34" charset="0"/>
                <a:cs typeface="Calibri Light" panose="020F0302020204030204" pitchFamily="34" charset="0"/>
              </a:rPr>
              <a:t>53 habitat </a:t>
            </a:r>
            <a:r>
              <a:rPr lang="it-IT" sz="2540" dirty="0">
                <a:latin typeface="Calibri Light" panose="020F0302020204030204" pitchFamily="34" charset="0"/>
                <a:cs typeface="Calibri Light" panose="020F0302020204030204" pitchFamily="34" charset="0"/>
              </a:rPr>
              <a:t>comprensivi di ambienti CORINE </a:t>
            </a:r>
            <a:r>
              <a:rPr lang="it-IT" sz="2540" dirty="0" err="1">
                <a:latin typeface="Calibri Light" panose="020F0302020204030204" pitchFamily="34" charset="0"/>
                <a:cs typeface="Calibri Light" panose="020F0302020204030204" pitchFamily="34" charset="0"/>
              </a:rPr>
              <a:t>Biotopes</a:t>
            </a:r>
            <a:r>
              <a:rPr lang="it-IT" sz="2540" dirty="0">
                <a:latin typeface="Calibri Light" panose="020F0302020204030204" pitchFamily="34" charset="0"/>
                <a:cs typeface="Calibri Light" panose="020F0302020204030204" pitchFamily="34" charset="0"/>
              </a:rPr>
              <a:t> e Natura 2000.</a:t>
            </a:r>
          </a:p>
          <a:p>
            <a:pPr marL="362891" indent="-362891">
              <a:spcBef>
                <a:spcPts val="1270"/>
              </a:spcBef>
              <a:spcAft>
                <a:spcPts val="635"/>
              </a:spcAft>
              <a:buFont typeface="Arial" panose="020B0604020202020204" pitchFamily="34" charset="0"/>
              <a:buChar char="•"/>
            </a:pPr>
            <a:r>
              <a:rPr lang="it-IT" sz="2540" b="1" dirty="0">
                <a:latin typeface="Calibri Light" panose="020F0302020204030204" pitchFamily="34" charset="0"/>
                <a:cs typeface="Calibri Light" panose="020F0302020204030204" pitchFamily="34" charset="0"/>
              </a:rPr>
              <a:t>16 habitat Natura 2000 </a:t>
            </a:r>
            <a:r>
              <a:rPr lang="it-IT" sz="2540" dirty="0">
                <a:latin typeface="Calibri Light" panose="020F0302020204030204" pitchFamily="34" charset="0"/>
                <a:cs typeface="Calibri Light" panose="020F0302020204030204" pitchFamily="34" charset="0"/>
              </a:rPr>
              <a:t>del SIC/ZSC IT1120003 “Monte </a:t>
            </a:r>
            <a:r>
              <a:rPr lang="it-IT" sz="2540" dirty="0" err="1">
                <a:latin typeface="Calibri Light" panose="020F0302020204030204" pitchFamily="34" charset="0"/>
                <a:cs typeface="Calibri Light" panose="020F0302020204030204" pitchFamily="34" charset="0"/>
              </a:rPr>
              <a:t>Fenera</a:t>
            </a:r>
            <a:r>
              <a:rPr lang="it-IT" sz="2540" dirty="0">
                <a:latin typeface="Calibri Light" panose="020F0302020204030204" pitchFamily="34" charset="0"/>
                <a:cs typeface="Calibri Light" panose="020F0302020204030204" pitchFamily="34" charset="0"/>
              </a:rPr>
              <a:t>”</a:t>
            </a:r>
          </a:p>
          <a:p>
            <a:pPr marL="362891" indent="-362891">
              <a:spcBef>
                <a:spcPts val="1270"/>
              </a:spcBef>
              <a:buFont typeface="Arial" panose="020B0604020202020204" pitchFamily="34" charset="0"/>
              <a:buChar char="•"/>
            </a:pPr>
            <a:r>
              <a:rPr lang="it-IT" sz="2540" dirty="0">
                <a:latin typeface="Calibri Light" panose="020F0302020204030204" pitchFamily="34" charset="0"/>
                <a:cs typeface="Calibri Light" panose="020F0302020204030204" pitchFamily="34" charset="0"/>
              </a:rPr>
              <a:t>Territorio </a:t>
            </a:r>
            <a:r>
              <a:rPr lang="it-IT" sz="2540" b="1" dirty="0">
                <a:latin typeface="Calibri Light" panose="020F0302020204030204" pitchFamily="34" charset="0"/>
                <a:cs typeface="Calibri Light" panose="020F0302020204030204" pitchFamily="34" charset="0"/>
              </a:rPr>
              <a:t>boscato oltre il 93%</a:t>
            </a:r>
            <a:r>
              <a:rPr lang="it-IT" sz="2540" dirty="0">
                <a:latin typeface="Calibri Light" panose="020F0302020204030204" pitchFamily="34" charset="0"/>
                <a:cs typeface="Calibri Light" panose="020F0302020204030204" pitchFamily="34" charset="0"/>
              </a:rPr>
              <a:t>: faggete nella porzione settentrionale di Valduggia, castagneti in gran parte della restante superficie </a:t>
            </a:r>
          </a:p>
          <a:p>
            <a:pPr marL="362891" indent="-362891">
              <a:buFont typeface="Arial" panose="020B0604020202020204" pitchFamily="34" charset="0"/>
              <a:buChar char="•"/>
            </a:pPr>
            <a:endParaRPr lang="it-IT" sz="2540" dirty="0">
              <a:latin typeface="Calibri Light" panose="020F0302020204030204" pitchFamily="34" charset="0"/>
              <a:cs typeface="Calibri Light" panose="020F0302020204030204" pitchFamily="34" charset="0"/>
            </a:endParaRPr>
          </a:p>
        </p:txBody>
      </p:sp>
      <p:sp>
        <p:nvSpPr>
          <p:cNvPr id="8" name="CasellaDiTesto 7"/>
          <p:cNvSpPr txBox="1"/>
          <p:nvPr/>
        </p:nvSpPr>
        <p:spPr>
          <a:xfrm>
            <a:off x="1142584" y="6379781"/>
            <a:ext cx="10096917" cy="385490"/>
          </a:xfrm>
          <a:prstGeom prst="rect">
            <a:avLst/>
          </a:prstGeom>
          <a:noFill/>
        </p:spPr>
        <p:txBody>
          <a:bodyPr wrap="square" rtlCol="0">
            <a:spAutoFit/>
          </a:bodyPr>
          <a:lstStyle/>
          <a:p>
            <a:r>
              <a:rPr lang="it-IT" sz="1905" b="1" dirty="0">
                <a:solidFill>
                  <a:schemeClr val="accent4"/>
                </a:solidFill>
              </a:rPr>
              <a:t>	Buone pratiche per la biodiversità in vigneto 		Villa Caccia, 4 dicembre 2024</a:t>
            </a:r>
          </a:p>
        </p:txBody>
      </p:sp>
    </p:spTree>
    <p:extLst>
      <p:ext uri="{BB962C8B-B14F-4D97-AF65-F5344CB8AC3E}">
        <p14:creationId xmlns:p14="http://schemas.microsoft.com/office/powerpoint/2010/main" val="22968283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Immagine che contiene aria aperta, erba, cielo, pianta">
            <a:extLst>
              <a:ext uri="{FF2B5EF4-FFF2-40B4-BE49-F238E27FC236}">
                <a16:creationId xmlns:a16="http://schemas.microsoft.com/office/drawing/2014/main" id="{E4567B2A-8049-898C-A297-08D4BFBDECE7}"/>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a:effectLst>
            <a:softEdge rad="190500"/>
          </a:effectLst>
        </p:spPr>
      </p:pic>
      <p:pic>
        <p:nvPicPr>
          <p:cNvPr id="4" name="Immagine 3" descr="Immagine che contiene aria aperta, terreno, albero, edificio&#10;&#10;Descrizione generata automaticamente">
            <a:extLst>
              <a:ext uri="{FF2B5EF4-FFF2-40B4-BE49-F238E27FC236}">
                <a16:creationId xmlns:a16="http://schemas.microsoft.com/office/drawing/2014/main" id="{C5BDFE7A-03BC-C54E-195C-E39D925884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55700" y="225812"/>
            <a:ext cx="8280599" cy="6210449"/>
          </a:xfrm>
          <a:prstGeom prst="rect">
            <a:avLst/>
          </a:prstGeom>
          <a:effectLst>
            <a:softEdge rad="127000"/>
          </a:effectLst>
        </p:spPr>
      </p:pic>
      <p:pic>
        <p:nvPicPr>
          <p:cNvPr id="5" name="Immagine 4" descr="Immagine che contiene aria aperta, albero, vestiti, persona&#10;&#10;Descrizione generata automaticamente">
            <a:extLst>
              <a:ext uri="{FF2B5EF4-FFF2-40B4-BE49-F238E27FC236}">
                <a16:creationId xmlns:a16="http://schemas.microsoft.com/office/drawing/2014/main" id="{F4C9C6C1-C917-C5F8-9AAC-082F587423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0761" y="787441"/>
            <a:ext cx="7980740" cy="5917278"/>
          </a:xfrm>
          <a:prstGeom prst="rect">
            <a:avLst/>
          </a:prstGeom>
          <a:effectLst>
            <a:softEdge rad="127000"/>
          </a:effectLst>
        </p:spPr>
      </p:pic>
      <p:pic>
        <p:nvPicPr>
          <p:cNvPr id="6" name="Immagine 5" descr="Immagine che contiene aria aperta, persona, vestiti, pianta&#10;&#10;Descrizione generata automaticamente">
            <a:extLst>
              <a:ext uri="{FF2B5EF4-FFF2-40B4-BE49-F238E27FC236}">
                <a16:creationId xmlns:a16="http://schemas.microsoft.com/office/drawing/2014/main" id="{2A99258B-E3C5-A051-D154-0632715F9E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99254" y="225812"/>
            <a:ext cx="8568661" cy="6210449"/>
          </a:xfrm>
          <a:prstGeom prst="rect">
            <a:avLst/>
          </a:prstGeom>
          <a:effectLst>
            <a:softEdge rad="127000"/>
          </a:effectLst>
        </p:spPr>
      </p:pic>
    </p:spTree>
    <p:extLst>
      <p:ext uri="{BB962C8B-B14F-4D97-AF65-F5344CB8AC3E}">
        <p14:creationId xmlns:p14="http://schemas.microsoft.com/office/powerpoint/2010/main" val="1211967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6" descr="Immagine 336">
            <a:extLst>
              <a:ext uri="{FF2B5EF4-FFF2-40B4-BE49-F238E27FC236}">
                <a16:creationId xmlns:a16="http://schemas.microsoft.com/office/drawing/2014/main" id="{0C5CFFB8-C1A0-0983-02EA-8426E99EF6B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t="17017" b="7997"/>
          <a:stretch/>
        </p:blipFill>
        <p:spPr bwMode="auto">
          <a:xfrm>
            <a:off x="20" y="1282"/>
            <a:ext cx="12191980" cy="6856718"/>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4" name="Picture 7" descr="Immagine 319">
            <a:extLst>
              <a:ext uri="{FF2B5EF4-FFF2-40B4-BE49-F238E27FC236}">
                <a16:creationId xmlns:a16="http://schemas.microsoft.com/office/drawing/2014/main" id="{69313D35-B6C7-40FB-B9F3-9E9CE780D7D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15409" y="313527"/>
            <a:ext cx="7822073" cy="5866555"/>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pic>
        <p:nvPicPr>
          <p:cNvPr id="3" name="Picture 5" descr="Traversagna, vigna Davide Carlone con galaverna 11 - Copia">
            <a:extLst>
              <a:ext uri="{FF2B5EF4-FFF2-40B4-BE49-F238E27FC236}">
                <a16:creationId xmlns:a16="http://schemas.microsoft.com/office/drawing/2014/main" id="{A9A16830-34A2-525E-11D3-5FEE4BAC555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9543" y="903026"/>
            <a:ext cx="7571267" cy="5665305"/>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5" name="Immagine 4" descr="Immagine che contiene aria aperta, cielo, neve, albero&#10;&#10;Descrizione generata automaticamente">
            <a:extLst>
              <a:ext uri="{FF2B5EF4-FFF2-40B4-BE49-F238E27FC236}">
                <a16:creationId xmlns:a16="http://schemas.microsoft.com/office/drawing/2014/main" id="{A70104CD-CB7A-DB77-320D-26E3569E36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2793" y="289669"/>
            <a:ext cx="7571267" cy="6555249"/>
          </a:xfrm>
          <a:prstGeom prst="rect">
            <a:avLst/>
          </a:prstGeom>
          <a:effectLst>
            <a:softEdge rad="127000"/>
          </a:effectLst>
        </p:spPr>
      </p:pic>
    </p:spTree>
    <p:extLst>
      <p:ext uri="{BB962C8B-B14F-4D97-AF65-F5344CB8AC3E}">
        <p14:creationId xmlns:p14="http://schemas.microsoft.com/office/powerpoint/2010/main" val="296629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La vigna di Ghemme con la neve 32">
            <a:extLst>
              <a:ext uri="{FF2B5EF4-FFF2-40B4-BE49-F238E27FC236}">
                <a16:creationId xmlns:a16="http://schemas.microsoft.com/office/drawing/2014/main" id="{7A04E7A2-B4DC-A9D8-711B-06460F29727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164"/>
            <a:ext cx="12191999" cy="6886878"/>
          </a:xfrm>
          <a:prstGeom prst="rect">
            <a:avLst/>
          </a:prstGeom>
          <a:solidFill>
            <a:srgbClr val="CC0000"/>
          </a:solidFill>
          <a:effectLst>
            <a:softEdge rad="88900"/>
          </a:effectLst>
        </p:spPr>
      </p:pic>
      <p:pic>
        <p:nvPicPr>
          <p:cNvPr id="3" name="Picture 8" descr="Lavori in vigna">
            <a:extLst>
              <a:ext uri="{FF2B5EF4-FFF2-40B4-BE49-F238E27FC236}">
                <a16:creationId xmlns:a16="http://schemas.microsoft.com/office/drawing/2014/main" id="{447E45C6-E436-A912-7CED-0FEEAD41D61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758" y="618273"/>
            <a:ext cx="8213615" cy="6160214"/>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pic>
        <p:nvPicPr>
          <p:cNvPr id="4" name="Picture 7" descr="Ghemme, vigna Roncati, cottura del branzino 8">
            <a:extLst>
              <a:ext uri="{FF2B5EF4-FFF2-40B4-BE49-F238E27FC236}">
                <a16:creationId xmlns:a16="http://schemas.microsoft.com/office/drawing/2014/main" id="{F29F6E85-1796-9652-697E-38A0E6E7406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899"/>
          <a:stretch/>
        </p:blipFill>
        <p:spPr bwMode="auto">
          <a:xfrm>
            <a:off x="4373218" y="258420"/>
            <a:ext cx="7176051" cy="6160211"/>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6480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La vigna di Ghemme con la neve 32">
            <a:extLst>
              <a:ext uri="{FF2B5EF4-FFF2-40B4-BE49-F238E27FC236}">
                <a16:creationId xmlns:a16="http://schemas.microsoft.com/office/drawing/2014/main" id="{3695EB6D-6D4C-694F-6FB5-8AF7CEA9C22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164"/>
            <a:ext cx="12191999" cy="6886878"/>
          </a:xfrm>
          <a:prstGeom prst="rect">
            <a:avLst/>
          </a:prstGeom>
          <a:solidFill>
            <a:srgbClr val="CC0000"/>
          </a:solidFill>
          <a:effectLst>
            <a:softEdge rad="88900"/>
          </a:effectLst>
        </p:spPr>
      </p:pic>
      <p:pic>
        <p:nvPicPr>
          <p:cNvPr id="3" name="Picture 4" descr="BOCA FENERA (8) - Copia">
            <a:extLst>
              <a:ext uri="{FF2B5EF4-FFF2-40B4-BE49-F238E27FC236}">
                <a16:creationId xmlns:a16="http://schemas.microsoft.com/office/drawing/2014/main" id="{F5679D63-5FD3-7C8E-0EDC-AE0A01BF9A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0747" y="209956"/>
            <a:ext cx="8155210" cy="6116409"/>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4" name="Immagine 3" descr="Immagine che contiene aria aperta, albero, contenitore, frutto&#10;&#10;Descrizione generata automaticamente">
            <a:extLst>
              <a:ext uri="{FF2B5EF4-FFF2-40B4-BE49-F238E27FC236}">
                <a16:creationId xmlns:a16="http://schemas.microsoft.com/office/drawing/2014/main" id="{CA47266D-5A62-7DF6-F009-8E73AF4CD1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9455" y="841608"/>
            <a:ext cx="4500214" cy="5873111"/>
          </a:xfrm>
          <a:prstGeom prst="rect">
            <a:avLst/>
          </a:prstGeom>
          <a:effectLst>
            <a:softEdge rad="127000"/>
          </a:effectLst>
        </p:spPr>
      </p:pic>
      <p:pic>
        <p:nvPicPr>
          <p:cNvPr id="7" name="Immagine 6" descr="Immagine che contiene frutto, uva, Foglie di vite, Frutto senza semi&#10;&#10;Descrizione generata automaticamente">
            <a:extLst>
              <a:ext uri="{FF2B5EF4-FFF2-40B4-BE49-F238E27FC236}">
                <a16:creationId xmlns:a16="http://schemas.microsoft.com/office/drawing/2014/main" id="{4A6522B1-C455-7622-811D-F1279CAEDA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37272" y="474485"/>
            <a:ext cx="4500214" cy="6248400"/>
          </a:xfrm>
          <a:prstGeom prst="rect">
            <a:avLst/>
          </a:prstGeom>
          <a:effectLst>
            <a:softEdge rad="127000"/>
          </a:effectLst>
        </p:spPr>
      </p:pic>
    </p:spTree>
    <p:extLst>
      <p:ext uri="{BB962C8B-B14F-4D97-AF65-F5344CB8AC3E}">
        <p14:creationId xmlns:p14="http://schemas.microsoft.com/office/powerpoint/2010/main" val="1071186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La vigna di Ghemme con la neve 32">
            <a:extLst>
              <a:ext uri="{FF2B5EF4-FFF2-40B4-BE49-F238E27FC236}">
                <a16:creationId xmlns:a16="http://schemas.microsoft.com/office/drawing/2014/main" id="{E5FBBCA3-2560-BEC6-C9FC-2C023514728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164"/>
            <a:ext cx="12191999" cy="6886878"/>
          </a:xfrm>
          <a:prstGeom prst="rect">
            <a:avLst/>
          </a:prstGeom>
          <a:solidFill>
            <a:srgbClr val="CC0000"/>
          </a:solidFill>
          <a:effectLst>
            <a:softEdge rad="88900"/>
          </a:effectLst>
        </p:spPr>
      </p:pic>
      <p:pic>
        <p:nvPicPr>
          <p:cNvPr id="4" name="Immagine 3" descr="Immagine che contiene aria aperta, albero, pianta, erba">
            <a:extLst>
              <a:ext uri="{FF2B5EF4-FFF2-40B4-BE49-F238E27FC236}">
                <a16:creationId xmlns:a16="http://schemas.microsoft.com/office/drawing/2014/main" id="{B31ECFB8-E214-C54D-D07A-79D9135725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139" y="60351"/>
            <a:ext cx="8591549" cy="6443662"/>
          </a:xfrm>
          <a:prstGeom prst="rect">
            <a:avLst/>
          </a:prstGeom>
          <a:effectLst>
            <a:softEdge rad="127000"/>
          </a:effectLst>
        </p:spPr>
      </p:pic>
      <p:pic>
        <p:nvPicPr>
          <p:cNvPr id="5" name="Immagine 4" descr="Immagine che contiene aria aperta, vigneto, erba, pianta&#10;&#10;Descrizione generata automaticamente">
            <a:extLst>
              <a:ext uri="{FF2B5EF4-FFF2-40B4-BE49-F238E27FC236}">
                <a16:creationId xmlns:a16="http://schemas.microsoft.com/office/drawing/2014/main" id="{CC309957-6F28-A424-A63E-81FB3B7B8B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4190" y="184151"/>
            <a:ext cx="4867274" cy="6489697"/>
          </a:xfrm>
          <a:prstGeom prst="rect">
            <a:avLst/>
          </a:prstGeom>
          <a:effectLst>
            <a:softEdge rad="127000"/>
          </a:effectLst>
        </p:spPr>
      </p:pic>
    </p:spTree>
    <p:extLst>
      <p:ext uri="{BB962C8B-B14F-4D97-AF65-F5344CB8AC3E}">
        <p14:creationId xmlns:p14="http://schemas.microsoft.com/office/powerpoint/2010/main" val="1026048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CasellaDiTesto 1"/>
          <p:cNvSpPr txBox="1"/>
          <p:nvPr/>
        </p:nvSpPr>
        <p:spPr>
          <a:xfrm>
            <a:off x="1326292" y="972065"/>
            <a:ext cx="7463481" cy="646331"/>
          </a:xfrm>
          <a:prstGeom prst="rect">
            <a:avLst/>
          </a:prstGeom>
          <a:noFill/>
        </p:spPr>
        <p:txBody>
          <a:bodyPr wrap="square" rtlCol="0">
            <a:spAutoFit/>
          </a:bodyPr>
          <a:lstStyle/>
          <a:p>
            <a:r>
              <a:rPr lang="it-IT" dirty="0"/>
              <a:t>Loghi dei comuni patrocinatori, Museo di Villa Caccia, </a:t>
            </a:r>
          </a:p>
          <a:p>
            <a:r>
              <a:rPr lang="it-IT" dirty="0"/>
              <a:t>Istituto Alberghiero di Varallo, ATL Terre dell’Alto Piemonte</a:t>
            </a:r>
          </a:p>
        </p:txBody>
      </p:sp>
      <p:pic>
        <p:nvPicPr>
          <p:cNvPr id="4" name="Immagine 3" descr="Immagine che contiene aria aperta, albero, vigneto, piantagione&#10;&#10;Descrizione generata automaticamente">
            <a:extLst>
              <a:ext uri="{FF2B5EF4-FFF2-40B4-BE49-F238E27FC236}">
                <a16:creationId xmlns:a16="http://schemas.microsoft.com/office/drawing/2014/main" id="{C94C5884-C4A8-FCB9-EC92-673288E663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139" y="121750"/>
            <a:ext cx="11816452" cy="4753875"/>
          </a:xfrm>
          <a:prstGeom prst="rect">
            <a:avLst/>
          </a:prstGeom>
          <a:effectLst>
            <a:softEdge rad="190500"/>
          </a:effectLst>
        </p:spPr>
      </p:pic>
      <p:pic>
        <p:nvPicPr>
          <p:cNvPr id="12" name="Immagine 11" descr="Immagine che contiene corona, cresta, Diadema, gioielli della corona&#10;&#10;Descrizione generata automaticamente">
            <a:extLst>
              <a:ext uri="{FF2B5EF4-FFF2-40B4-BE49-F238E27FC236}">
                <a16:creationId xmlns:a16="http://schemas.microsoft.com/office/drawing/2014/main" id="{19D77890-2A93-BA5A-EB6F-BA490AAD48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969" y="4816275"/>
            <a:ext cx="1246740" cy="1652306"/>
          </a:xfrm>
          <a:prstGeom prst="rect">
            <a:avLst/>
          </a:prstGeom>
        </p:spPr>
      </p:pic>
      <p:pic>
        <p:nvPicPr>
          <p:cNvPr id="14" name="Immagine 13" descr="Immagine che contiene corona, gioielli della corona&#10;&#10;Descrizione generata automaticamente">
            <a:extLst>
              <a:ext uri="{FF2B5EF4-FFF2-40B4-BE49-F238E27FC236}">
                <a16:creationId xmlns:a16="http://schemas.microsoft.com/office/drawing/2014/main" id="{914B31C0-26DE-65AD-E07B-C491DD7C5D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8780" y="4826373"/>
            <a:ext cx="1048993" cy="1456935"/>
          </a:xfrm>
          <a:prstGeom prst="rect">
            <a:avLst/>
          </a:prstGeom>
        </p:spPr>
      </p:pic>
      <p:pic>
        <p:nvPicPr>
          <p:cNvPr id="16" name="Immagine 15" descr="Immagine che contiene simbolo, emblema, cresta, badge&#10;&#10;Descrizione generata automaticamente">
            <a:extLst>
              <a:ext uri="{FF2B5EF4-FFF2-40B4-BE49-F238E27FC236}">
                <a16:creationId xmlns:a16="http://schemas.microsoft.com/office/drawing/2014/main" id="{35F61250-093B-2200-F8C4-0A81E509CD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59464" y="4794408"/>
            <a:ext cx="1405766" cy="1863063"/>
          </a:xfrm>
          <a:prstGeom prst="rect">
            <a:avLst/>
          </a:prstGeom>
        </p:spPr>
      </p:pic>
      <p:pic>
        <p:nvPicPr>
          <p:cNvPr id="18" name="Immagine 17" descr="Immagine che contiene corona, cresta, emblema, simbolo&#10;&#10;Descrizione generata automaticamente">
            <a:extLst>
              <a:ext uri="{FF2B5EF4-FFF2-40B4-BE49-F238E27FC236}">
                <a16:creationId xmlns:a16="http://schemas.microsoft.com/office/drawing/2014/main" id="{671CFEE2-055A-B6DC-DFA9-DF389E2FD2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84983" y="4875625"/>
            <a:ext cx="1278214" cy="1278214"/>
          </a:xfrm>
          <a:prstGeom prst="rect">
            <a:avLst/>
          </a:prstGeom>
        </p:spPr>
      </p:pic>
      <p:pic>
        <p:nvPicPr>
          <p:cNvPr id="20" name="Immagine 19" descr="Immagine che contiene cresta, corona, emblema, ornamento&#10;&#10;Descrizione generata automaticamente">
            <a:extLst>
              <a:ext uri="{FF2B5EF4-FFF2-40B4-BE49-F238E27FC236}">
                <a16:creationId xmlns:a16="http://schemas.microsoft.com/office/drawing/2014/main" id="{5DA0D62F-1C19-4B7A-27E6-C2042E2D2A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98713" y="4834273"/>
            <a:ext cx="1278214" cy="1694019"/>
          </a:xfrm>
          <a:prstGeom prst="rect">
            <a:avLst/>
          </a:prstGeom>
        </p:spPr>
      </p:pic>
      <p:sp>
        <p:nvSpPr>
          <p:cNvPr id="21" name="CasellaDiTesto 20">
            <a:extLst>
              <a:ext uri="{FF2B5EF4-FFF2-40B4-BE49-F238E27FC236}">
                <a16:creationId xmlns:a16="http://schemas.microsoft.com/office/drawing/2014/main" id="{D9C08B25-C0B5-631C-0EAD-13D44415CBFA}"/>
              </a:ext>
            </a:extLst>
          </p:cNvPr>
          <p:cNvSpPr txBox="1"/>
          <p:nvPr/>
        </p:nvSpPr>
        <p:spPr>
          <a:xfrm>
            <a:off x="626785" y="6468581"/>
            <a:ext cx="640454" cy="307777"/>
          </a:xfrm>
          <a:prstGeom prst="rect">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a:softEdge rad="38100"/>
          </a:effectLst>
        </p:spPr>
        <p:txBody>
          <a:bodyPr wrap="square" rtlCol="0">
            <a:spAutoFit/>
          </a:bodyPr>
          <a:lstStyle/>
          <a:p>
            <a:r>
              <a:rPr lang="it-IT" sz="1400" dirty="0">
                <a:latin typeface="Verdana" panose="020B0604030504040204" pitchFamily="34" charset="0"/>
                <a:ea typeface="Verdana" panose="020B0604030504040204" pitchFamily="34" charset="0"/>
              </a:rPr>
              <a:t>Boca</a:t>
            </a:r>
          </a:p>
        </p:txBody>
      </p:sp>
      <p:sp>
        <p:nvSpPr>
          <p:cNvPr id="23" name="CasellaDiTesto 22">
            <a:extLst>
              <a:ext uri="{FF2B5EF4-FFF2-40B4-BE49-F238E27FC236}">
                <a16:creationId xmlns:a16="http://schemas.microsoft.com/office/drawing/2014/main" id="{44D5FE33-2213-D732-4CD2-876BCA43BB5D}"/>
              </a:ext>
            </a:extLst>
          </p:cNvPr>
          <p:cNvSpPr txBox="1"/>
          <p:nvPr/>
        </p:nvSpPr>
        <p:spPr>
          <a:xfrm>
            <a:off x="3183792" y="6468580"/>
            <a:ext cx="1023110" cy="307777"/>
          </a:xfrm>
          <a:prstGeom prst="rect">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txBody>
          <a:bodyPr wrap="square" rtlCol="0">
            <a:spAutoFit/>
          </a:bodyPr>
          <a:lstStyle/>
          <a:p>
            <a:r>
              <a:rPr lang="it-IT" sz="1400" dirty="0">
                <a:latin typeface="Verdana" panose="020B0604030504040204" pitchFamily="34" charset="0"/>
                <a:ea typeface="Verdana" panose="020B0604030504040204" pitchFamily="34" charset="0"/>
              </a:rPr>
              <a:t>Gattinara</a:t>
            </a:r>
          </a:p>
        </p:txBody>
      </p:sp>
      <p:sp>
        <p:nvSpPr>
          <p:cNvPr id="24" name="CasellaDiTesto 23">
            <a:extLst>
              <a:ext uri="{FF2B5EF4-FFF2-40B4-BE49-F238E27FC236}">
                <a16:creationId xmlns:a16="http://schemas.microsoft.com/office/drawing/2014/main" id="{534FAE59-C046-6023-062C-993B6F3F68E2}"/>
              </a:ext>
            </a:extLst>
          </p:cNvPr>
          <p:cNvSpPr txBox="1"/>
          <p:nvPr/>
        </p:nvSpPr>
        <p:spPr>
          <a:xfrm>
            <a:off x="4722686" y="6474798"/>
            <a:ext cx="1273284" cy="307777"/>
          </a:xfrm>
          <a:prstGeom prst="rect">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txBody>
          <a:bodyPr wrap="square" rtlCol="0">
            <a:spAutoFit/>
          </a:bodyPr>
          <a:lstStyle/>
          <a:p>
            <a:r>
              <a:rPr lang="it-IT" sz="1400" dirty="0">
                <a:latin typeface="Verdana" panose="020B0604030504040204" pitchFamily="34" charset="0"/>
                <a:ea typeface="Verdana" panose="020B0604030504040204" pitchFamily="34" charset="0"/>
              </a:rPr>
              <a:t>Prato Sesia</a:t>
            </a:r>
          </a:p>
        </p:txBody>
      </p:sp>
      <p:sp>
        <p:nvSpPr>
          <p:cNvPr id="25" name="CasellaDiTesto 24">
            <a:extLst>
              <a:ext uri="{FF2B5EF4-FFF2-40B4-BE49-F238E27FC236}">
                <a16:creationId xmlns:a16="http://schemas.microsoft.com/office/drawing/2014/main" id="{25D36042-DFB8-0949-6DF8-A5A5A02181A8}"/>
              </a:ext>
            </a:extLst>
          </p:cNvPr>
          <p:cNvSpPr txBox="1"/>
          <p:nvPr/>
        </p:nvSpPr>
        <p:spPr>
          <a:xfrm>
            <a:off x="6096000" y="6470073"/>
            <a:ext cx="1830664" cy="306285"/>
          </a:xfrm>
          <a:prstGeom prst="rect">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a:softEdge rad="38100"/>
          </a:effectLst>
        </p:spPr>
        <p:txBody>
          <a:bodyPr wrap="square" rtlCol="0">
            <a:spAutoFit/>
          </a:bodyPr>
          <a:lstStyle/>
          <a:p>
            <a:r>
              <a:rPr lang="it-IT" sz="1400" dirty="0">
                <a:latin typeface="Verdana" panose="020B0604030504040204" pitchFamily="34" charset="0"/>
                <a:ea typeface="Verdana" panose="020B0604030504040204" pitchFamily="34" charset="0"/>
              </a:rPr>
              <a:t>Romagnano Sesia</a:t>
            </a:r>
          </a:p>
        </p:txBody>
      </p:sp>
      <p:pic>
        <p:nvPicPr>
          <p:cNvPr id="29" name="Immagine 28">
            <a:extLst>
              <a:ext uri="{FF2B5EF4-FFF2-40B4-BE49-F238E27FC236}">
                <a16:creationId xmlns:a16="http://schemas.microsoft.com/office/drawing/2014/main" id="{FB5BEFC2-B111-9702-0D25-B762D94C2450}"/>
              </a:ext>
            </a:extLst>
          </p:cNvPr>
          <p:cNvPicPr>
            <a:picLocks noChangeAspect="1"/>
          </p:cNvPicPr>
          <p:nvPr/>
        </p:nvPicPr>
        <p:blipFill>
          <a:blip r:embed="rId8"/>
          <a:srcRect l="20782" t="37500" r="21719" b="36650"/>
          <a:stretch/>
        </p:blipFill>
        <p:spPr>
          <a:xfrm>
            <a:off x="9311864" y="4875625"/>
            <a:ext cx="2674727" cy="646331"/>
          </a:xfrm>
          <a:prstGeom prst="rect">
            <a:avLst/>
          </a:prstGeom>
          <a:effectLst>
            <a:softEdge rad="38100"/>
          </a:effectLst>
        </p:spPr>
      </p:pic>
      <p:pic>
        <p:nvPicPr>
          <p:cNvPr id="33" name="Immagine 32">
            <a:extLst>
              <a:ext uri="{FF2B5EF4-FFF2-40B4-BE49-F238E27FC236}">
                <a16:creationId xmlns:a16="http://schemas.microsoft.com/office/drawing/2014/main" id="{2FF07C7E-30DE-AB0B-6D8C-7F7C70C8F1A8}"/>
              </a:ext>
            </a:extLst>
          </p:cNvPr>
          <p:cNvPicPr>
            <a:picLocks noChangeAspect="1"/>
          </p:cNvPicPr>
          <p:nvPr/>
        </p:nvPicPr>
        <p:blipFill>
          <a:blip r:embed="rId9"/>
          <a:srcRect l="26350" t="14389" r="26328" b="2330"/>
          <a:stretch/>
        </p:blipFill>
        <p:spPr>
          <a:xfrm>
            <a:off x="7996606" y="5106778"/>
            <a:ext cx="1315594" cy="1244461"/>
          </a:xfrm>
          <a:prstGeom prst="rect">
            <a:avLst/>
          </a:prstGeom>
          <a:effectLst>
            <a:softEdge rad="38100"/>
          </a:effectLst>
        </p:spPr>
      </p:pic>
      <p:sp>
        <p:nvSpPr>
          <p:cNvPr id="53" name="CasellaDiTesto 52">
            <a:extLst>
              <a:ext uri="{FF2B5EF4-FFF2-40B4-BE49-F238E27FC236}">
                <a16:creationId xmlns:a16="http://schemas.microsoft.com/office/drawing/2014/main" id="{2C855EE5-0D89-F6AA-9FCE-EDA062449638}"/>
              </a:ext>
            </a:extLst>
          </p:cNvPr>
          <p:cNvSpPr txBox="1"/>
          <p:nvPr/>
        </p:nvSpPr>
        <p:spPr>
          <a:xfrm>
            <a:off x="1801074" y="6468579"/>
            <a:ext cx="1009898" cy="307777"/>
          </a:xfrm>
          <a:prstGeom prst="rect">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a:softEdge rad="38100"/>
          </a:effectLst>
        </p:spPr>
        <p:txBody>
          <a:bodyPr wrap="square" rtlCol="0">
            <a:spAutoFit/>
          </a:bodyPr>
          <a:lstStyle/>
          <a:p>
            <a:r>
              <a:rPr lang="it-IT" sz="1400" dirty="0">
                <a:latin typeface="Verdana" panose="020B0604030504040204" pitchFamily="34" charset="0"/>
                <a:ea typeface="Verdana" panose="020B0604030504040204" pitchFamily="34" charset="0"/>
              </a:rPr>
              <a:t>Cavallirio</a:t>
            </a:r>
          </a:p>
        </p:txBody>
      </p:sp>
      <p:pic>
        <p:nvPicPr>
          <p:cNvPr id="1026" name="Picture 2">
            <a:extLst>
              <a:ext uri="{FF2B5EF4-FFF2-40B4-BE49-F238E27FC236}">
                <a16:creationId xmlns:a16="http://schemas.microsoft.com/office/drawing/2014/main" id="{2338722B-61D5-457D-F295-913A20F4B7A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956320" y="5642428"/>
            <a:ext cx="1385813" cy="1077855"/>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400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fade">
                                      <p:cBhvr>
                                        <p:cTn id="16" dur="500"/>
                                        <p:tgtEl>
                                          <p:spTgt spid="53"/>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par>
                                <p:cTn id="23" presetID="10"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par>
                                <p:cTn id="29" presetID="10"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fade">
                                      <p:cBhvr>
                                        <p:cTn id="39" dur="500"/>
                                        <p:tgtEl>
                                          <p:spTgt spid="33"/>
                                        </p:tgtEl>
                                      </p:cBhvr>
                                    </p:animEffect>
                                  </p:childTnLst>
                                </p:cTn>
                              </p:par>
                              <p:par>
                                <p:cTn id="40" presetID="10" presetClass="entr" presetSubtype="0" fill="hold" nodeType="with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fade">
                                      <p:cBhvr>
                                        <p:cTn id="42" dur="500"/>
                                        <p:tgtEl>
                                          <p:spTgt spid="29"/>
                                        </p:tgtEl>
                                      </p:cBhvr>
                                    </p:animEffect>
                                  </p:childTnLst>
                                </p:cTn>
                              </p:par>
                              <p:par>
                                <p:cTn id="43" presetID="10" presetClass="entr" presetSubtype="0" fill="hold" nodeType="withEffect">
                                  <p:stCondLst>
                                    <p:cond delay="0"/>
                                  </p:stCondLst>
                                  <p:childTnLst>
                                    <p:set>
                                      <p:cBhvr>
                                        <p:cTn id="44" dur="1" fill="hold">
                                          <p:stCondLst>
                                            <p:cond delay="0"/>
                                          </p:stCondLst>
                                        </p:cTn>
                                        <p:tgtEl>
                                          <p:spTgt spid="1026"/>
                                        </p:tgtEl>
                                        <p:attrNameLst>
                                          <p:attrName>style.visibility</p:attrName>
                                        </p:attrNameLst>
                                      </p:cBhvr>
                                      <p:to>
                                        <p:strVal val="visible"/>
                                      </p:to>
                                    </p:set>
                                    <p:animEffect transition="in" filter="fade">
                                      <p:cBhvr>
                                        <p:cTn id="4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P spid="24" grpId="0" animBg="1"/>
      <p:bldP spid="25" grpId="0" animBg="1"/>
      <p:bldP spid="5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Immagine 1" descr="Immagine che contiene aria aperta, albero, vigneto, piantagione">
            <a:extLst>
              <a:ext uri="{FF2B5EF4-FFF2-40B4-BE49-F238E27FC236}">
                <a16:creationId xmlns:a16="http://schemas.microsoft.com/office/drawing/2014/main" id="{A2EFFE92-4FEC-7F4E-43AF-9E70F43595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139" y="121750"/>
            <a:ext cx="11816452" cy="4753875"/>
          </a:xfrm>
          <a:prstGeom prst="rect">
            <a:avLst/>
          </a:prstGeom>
          <a:effectLst>
            <a:softEdge rad="190500"/>
          </a:effectLst>
        </p:spPr>
      </p:pic>
      <p:pic>
        <p:nvPicPr>
          <p:cNvPr id="3" name="Immagine 2">
            <a:extLst>
              <a:ext uri="{FF2B5EF4-FFF2-40B4-BE49-F238E27FC236}">
                <a16:creationId xmlns:a16="http://schemas.microsoft.com/office/drawing/2014/main" id="{BAF92805-541C-6FF5-907C-E532D05213F3}"/>
              </a:ext>
            </a:extLst>
          </p:cNvPr>
          <p:cNvPicPr>
            <a:picLocks noChangeAspect="1"/>
          </p:cNvPicPr>
          <p:nvPr/>
        </p:nvPicPr>
        <p:blipFill>
          <a:blip r:embed="rId3"/>
          <a:srcRect t="12235" r="870" b="6169"/>
          <a:stretch/>
        </p:blipFill>
        <p:spPr>
          <a:xfrm>
            <a:off x="121561" y="124239"/>
            <a:ext cx="11948878" cy="6609522"/>
          </a:xfrm>
          <a:prstGeom prst="rect">
            <a:avLst/>
          </a:prstGeom>
          <a:effectLst>
            <a:softEdge rad="127000"/>
          </a:effectLst>
        </p:spPr>
      </p:pic>
    </p:spTree>
    <p:extLst>
      <p:ext uri="{BB962C8B-B14F-4D97-AF65-F5344CB8AC3E}">
        <p14:creationId xmlns:p14="http://schemas.microsoft.com/office/powerpoint/2010/main" val="1461950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a vigna di Ghemme con la neve 32">
            <a:extLst>
              <a:ext uri="{FF2B5EF4-FFF2-40B4-BE49-F238E27FC236}">
                <a16:creationId xmlns:a16="http://schemas.microsoft.com/office/drawing/2014/main" id="{D3FBAF88-60C2-A194-D6AA-03C5631E47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164"/>
            <a:ext cx="12191999" cy="6886878"/>
          </a:xfrm>
          <a:prstGeom prst="rect">
            <a:avLst/>
          </a:prstGeom>
          <a:solidFill>
            <a:srgbClr val="CC0000"/>
          </a:solidFill>
          <a:effectLst>
            <a:softEdge rad="88900"/>
          </a:effectLst>
        </p:spPr>
      </p:pic>
      <p:pic>
        <p:nvPicPr>
          <p:cNvPr id="9" name="Immagine 8" descr="Immagine che contiene aria aperta, pianta, Pianta terrestre, albero&#10;&#10;Descrizione generata automaticamente">
            <a:extLst>
              <a:ext uri="{FF2B5EF4-FFF2-40B4-BE49-F238E27FC236}">
                <a16:creationId xmlns:a16="http://schemas.microsoft.com/office/drawing/2014/main" id="{7D632B7A-E3BC-EE25-3DF4-4CD4B94DF7BD}"/>
              </a:ext>
            </a:extLst>
          </p:cNvPr>
          <p:cNvPicPr>
            <a:picLocks noChangeAspect="1"/>
          </p:cNvPicPr>
          <p:nvPr/>
        </p:nvPicPr>
        <p:blipFill>
          <a:blip r:embed="rId3">
            <a:extLst>
              <a:ext uri="{28A0092B-C50C-407E-A947-70E740481C1C}">
                <a14:useLocalDpi xmlns:a14="http://schemas.microsoft.com/office/drawing/2010/main" val="0"/>
              </a:ext>
            </a:extLst>
          </a:blip>
          <a:srcRect l="9685" t="22282" r="12343" b="6366"/>
          <a:stretch/>
        </p:blipFill>
        <p:spPr>
          <a:xfrm>
            <a:off x="3397192" y="251839"/>
            <a:ext cx="8611362" cy="5910051"/>
          </a:xfrm>
          <a:prstGeom prst="rect">
            <a:avLst/>
          </a:prstGeom>
          <a:effectLst>
            <a:softEdge rad="63500"/>
          </a:effectLst>
        </p:spPr>
      </p:pic>
      <p:pic>
        <p:nvPicPr>
          <p:cNvPr id="7" name="Immagine 6" descr="Immagine che contiene aria aperta, Pianta terrestre, Pianta vascolare, albero">
            <a:extLst>
              <a:ext uri="{FF2B5EF4-FFF2-40B4-BE49-F238E27FC236}">
                <a16:creationId xmlns:a16="http://schemas.microsoft.com/office/drawing/2014/main" id="{30C955BA-A938-47DE-E1DB-EAE811381C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68892" y="1170008"/>
            <a:ext cx="3929953" cy="5239937"/>
          </a:xfrm>
          <a:prstGeom prst="rect">
            <a:avLst/>
          </a:prstGeom>
          <a:effectLst>
            <a:softEdge rad="63500"/>
          </a:effectLst>
        </p:spPr>
      </p:pic>
      <p:pic>
        <p:nvPicPr>
          <p:cNvPr id="4" name="Immagine 3" descr="Immagine che contiene aria aperta, pianta, Pianta terrestre, Pianta vascolare&#10;&#10;Descrizione generata automaticamente">
            <a:extLst>
              <a:ext uri="{FF2B5EF4-FFF2-40B4-BE49-F238E27FC236}">
                <a16:creationId xmlns:a16="http://schemas.microsoft.com/office/drawing/2014/main" id="{C4502126-870F-51E9-F35C-2A9BEE60EB8C}"/>
              </a:ext>
            </a:extLst>
          </p:cNvPr>
          <p:cNvPicPr>
            <a:picLocks noChangeAspect="1"/>
          </p:cNvPicPr>
          <p:nvPr/>
        </p:nvPicPr>
        <p:blipFill>
          <a:blip r:embed="rId5">
            <a:extLst>
              <a:ext uri="{28A0092B-C50C-407E-A947-70E740481C1C}">
                <a14:useLocalDpi xmlns:a14="http://schemas.microsoft.com/office/drawing/2010/main" val="0"/>
              </a:ext>
            </a:extLst>
          </a:blip>
          <a:srcRect l="9139" t="15259" b="7189"/>
          <a:stretch/>
        </p:blipFill>
        <p:spPr>
          <a:xfrm>
            <a:off x="183446" y="199999"/>
            <a:ext cx="5674687" cy="6458002"/>
          </a:xfrm>
          <a:prstGeom prst="rect">
            <a:avLst/>
          </a:prstGeom>
          <a:effectLst>
            <a:softEdge rad="63500"/>
          </a:effectLst>
        </p:spPr>
      </p:pic>
    </p:spTree>
    <p:extLst>
      <p:ext uri="{BB962C8B-B14F-4D97-AF65-F5344CB8AC3E}">
        <p14:creationId xmlns:p14="http://schemas.microsoft.com/office/powerpoint/2010/main" val="2730052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La vigna di Ghemme con la neve 32">
            <a:extLst>
              <a:ext uri="{FF2B5EF4-FFF2-40B4-BE49-F238E27FC236}">
                <a16:creationId xmlns:a16="http://schemas.microsoft.com/office/drawing/2014/main" id="{C682DEAF-B6FD-D2A9-39CA-D8DEEE9D3D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164"/>
            <a:ext cx="12191999" cy="6886878"/>
          </a:xfrm>
          <a:prstGeom prst="rect">
            <a:avLst/>
          </a:prstGeom>
          <a:solidFill>
            <a:srgbClr val="CC0000"/>
          </a:solidFill>
          <a:effectLst>
            <a:softEdge rad="88900"/>
          </a:effectLst>
        </p:spPr>
      </p:pic>
      <p:pic>
        <p:nvPicPr>
          <p:cNvPr id="3" name="Picture 9" descr="Cascinotto della Bottiglia">
            <a:extLst>
              <a:ext uri="{FF2B5EF4-FFF2-40B4-BE49-F238E27FC236}">
                <a16:creationId xmlns:a16="http://schemas.microsoft.com/office/drawing/2014/main" id="{DC65245F-DC80-56B6-62E5-1F05923BBEB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624" r="-282"/>
          <a:stretch/>
        </p:blipFill>
        <p:spPr bwMode="auto">
          <a:xfrm>
            <a:off x="3392317" y="426245"/>
            <a:ext cx="6672648" cy="612996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pic>
        <p:nvPicPr>
          <p:cNvPr id="4" name="Immagine 3" descr="Immagine che contiene pianta, albero, autunno, acero">
            <a:extLst>
              <a:ext uri="{FF2B5EF4-FFF2-40B4-BE49-F238E27FC236}">
                <a16:creationId xmlns:a16="http://schemas.microsoft.com/office/drawing/2014/main" id="{39513883-DDC4-47F4-88BB-5337A2D5E0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5154" y="1030954"/>
            <a:ext cx="7396280" cy="5547211"/>
          </a:xfrm>
          <a:prstGeom prst="rect">
            <a:avLst/>
          </a:prstGeom>
          <a:effectLst>
            <a:softEdge rad="127000"/>
          </a:effectLst>
        </p:spPr>
      </p:pic>
      <p:pic>
        <p:nvPicPr>
          <p:cNvPr id="5" name="Immagine 4" descr="Immagine che contiene aria aperta, cielo, natura, luce solare&#10;&#10;Descrizione generata automaticamente">
            <a:extLst>
              <a:ext uri="{FF2B5EF4-FFF2-40B4-BE49-F238E27FC236}">
                <a16:creationId xmlns:a16="http://schemas.microsoft.com/office/drawing/2014/main" id="{C4D98251-C361-E805-1F8F-88DBA1415E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8889" y="279834"/>
            <a:ext cx="9104455" cy="6390001"/>
          </a:xfrm>
          <a:prstGeom prst="rect">
            <a:avLst/>
          </a:prstGeom>
          <a:effectLst>
            <a:softEdge rad="127000"/>
          </a:effectLst>
        </p:spPr>
      </p:pic>
      <p:sp>
        <p:nvSpPr>
          <p:cNvPr id="6" name="CasellaDiTesto 5">
            <a:extLst>
              <a:ext uri="{FF2B5EF4-FFF2-40B4-BE49-F238E27FC236}">
                <a16:creationId xmlns:a16="http://schemas.microsoft.com/office/drawing/2014/main" id="{78DA0552-D83D-BC4A-10B1-A7B419180469}"/>
              </a:ext>
            </a:extLst>
          </p:cNvPr>
          <p:cNvSpPr txBox="1"/>
          <p:nvPr/>
        </p:nvSpPr>
        <p:spPr>
          <a:xfrm>
            <a:off x="8263377" y="5325099"/>
            <a:ext cx="3525811" cy="1046440"/>
          </a:xfrm>
          <a:prstGeom prst="rect">
            <a:avLst/>
          </a:prstGeom>
          <a:solidFill>
            <a:schemeClr val="accent1">
              <a:lumMod val="60000"/>
              <a:lumOff val="40000"/>
            </a:schemeClr>
          </a:solidFill>
          <a:effectLst>
            <a:softEdge rad="63500"/>
          </a:effectLst>
        </p:spPr>
        <p:txBody>
          <a:bodyPr wrap="square" rtlCol="0">
            <a:spAutoFit/>
          </a:bodyPr>
          <a:lstStyle/>
          <a:p>
            <a:endParaRPr lang="it-IT" sz="1400" dirty="0">
              <a:solidFill>
                <a:srgbClr val="0070C0"/>
              </a:solidFill>
            </a:endParaRPr>
          </a:p>
          <a:p>
            <a:r>
              <a:rPr lang="it-IT" sz="1200" b="1" i="1" dirty="0">
                <a:solidFill>
                  <a:srgbClr val="0070C0"/>
                </a:solidFill>
                <a:latin typeface="Verdana" panose="020B0604030504040204" pitchFamily="34" charset="0"/>
                <a:ea typeface="Verdana" panose="020B0604030504040204" pitchFamily="34" charset="0"/>
              </a:rPr>
              <a:t>fotografie: Archivio Parco</a:t>
            </a:r>
          </a:p>
          <a:p>
            <a:r>
              <a:rPr lang="it-IT" sz="1200" b="1" i="1" dirty="0">
                <a:solidFill>
                  <a:srgbClr val="0070C0"/>
                </a:solidFill>
                <a:latin typeface="Verdana" panose="020B0604030504040204" pitchFamily="34" charset="0"/>
                <a:ea typeface="Verdana" panose="020B0604030504040204" pitchFamily="34" charset="0"/>
              </a:rPr>
              <a:t>                   Produttori vino Boca DOC</a:t>
            </a:r>
          </a:p>
          <a:p>
            <a:r>
              <a:rPr lang="it-IT" sz="1200" b="1" i="1" dirty="0">
                <a:solidFill>
                  <a:srgbClr val="0070C0"/>
                </a:solidFill>
                <a:latin typeface="Verdana" panose="020B0604030504040204" pitchFamily="34" charset="0"/>
                <a:ea typeface="Verdana" panose="020B0604030504040204" pitchFamily="34" charset="0"/>
              </a:rPr>
              <a:t>                   Mario Finotti</a:t>
            </a:r>
          </a:p>
          <a:p>
            <a:r>
              <a:rPr lang="it-IT" sz="1200" dirty="0"/>
              <a:t>                     </a:t>
            </a:r>
          </a:p>
        </p:txBody>
      </p:sp>
      <p:sp>
        <p:nvSpPr>
          <p:cNvPr id="7" name="CasellaDiTesto 6">
            <a:extLst>
              <a:ext uri="{FF2B5EF4-FFF2-40B4-BE49-F238E27FC236}">
                <a16:creationId xmlns:a16="http://schemas.microsoft.com/office/drawing/2014/main" id="{7AA1432D-A926-89BB-FE32-C56491EAB25E}"/>
              </a:ext>
            </a:extLst>
          </p:cNvPr>
          <p:cNvSpPr txBox="1"/>
          <p:nvPr/>
        </p:nvSpPr>
        <p:spPr>
          <a:xfrm>
            <a:off x="1166513" y="426245"/>
            <a:ext cx="1140433" cy="553998"/>
          </a:xfrm>
          <a:prstGeom prst="rect">
            <a:avLst/>
          </a:prstGeom>
          <a:solidFill>
            <a:srgbClr val="FCB6BB"/>
          </a:solidFill>
          <a:effectLst>
            <a:softEdge rad="38100"/>
          </a:effectLst>
        </p:spPr>
        <p:txBody>
          <a:bodyPr wrap="square" rtlCol="0">
            <a:spAutoFit/>
          </a:bodyPr>
          <a:lstStyle/>
          <a:p>
            <a:pPr algn="ctr"/>
            <a:endParaRPr lang="it-IT" dirty="0">
              <a:solidFill>
                <a:srgbClr val="FF0000"/>
              </a:solidFill>
              <a:latin typeface="Verdana" panose="020B0604030504040204" pitchFamily="34" charset="0"/>
              <a:ea typeface="Verdana" panose="020B0604030504040204" pitchFamily="34" charset="0"/>
            </a:endParaRPr>
          </a:p>
          <a:p>
            <a:pPr algn="ctr"/>
            <a:r>
              <a:rPr lang="it-IT" sz="1200" b="1" i="1" dirty="0">
                <a:solidFill>
                  <a:srgbClr val="FF0000"/>
                </a:solidFill>
                <a:latin typeface="Verdana" panose="020B0604030504040204" pitchFamily="34" charset="0"/>
                <a:ea typeface="Verdana" panose="020B0604030504040204" pitchFamily="34" charset="0"/>
              </a:rPr>
              <a:t>Grazie!</a:t>
            </a:r>
          </a:p>
        </p:txBody>
      </p:sp>
    </p:spTree>
    <p:extLst>
      <p:ext uri="{BB962C8B-B14F-4D97-AF65-F5344CB8AC3E}">
        <p14:creationId xmlns:p14="http://schemas.microsoft.com/office/powerpoint/2010/main" val="4293895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176706" y="3351388"/>
            <a:ext cx="3657909" cy="2372894"/>
          </a:xfrm>
          <a:prstGeom prst="rect">
            <a:avLst/>
          </a:prstGeom>
          <a:noFill/>
        </p:spPr>
        <p:txBody>
          <a:bodyPr wrap="square" rtlCol="0">
            <a:spAutoFit/>
          </a:bodyPr>
          <a:lstStyle/>
          <a:p>
            <a:pPr marL="302409" indent="-302409">
              <a:buFont typeface="Arial" panose="020B0604020202020204" pitchFamily="34" charset="0"/>
              <a:buChar char="•"/>
            </a:pPr>
            <a:r>
              <a:rPr lang="it-IT" sz="2117" b="1" dirty="0">
                <a:latin typeface="Calibri Light" panose="020F0302020204030204" pitchFamily="34" charset="0"/>
                <a:cs typeface="Calibri Light" panose="020F0302020204030204" pitchFamily="34" charset="0"/>
              </a:rPr>
              <a:t>51 </a:t>
            </a:r>
            <a:r>
              <a:rPr lang="it-IT" sz="2117" dirty="0">
                <a:latin typeface="Calibri Light" panose="020F0302020204030204" pitchFamily="34" charset="0"/>
                <a:cs typeface="Calibri Light" panose="020F0302020204030204" pitchFamily="34" charset="0"/>
              </a:rPr>
              <a:t>specie di </a:t>
            </a:r>
            <a:r>
              <a:rPr lang="it-IT" sz="2117" b="1" dirty="0">
                <a:latin typeface="Calibri Light" panose="020F0302020204030204" pitchFamily="34" charset="0"/>
                <a:cs typeface="Calibri Light" panose="020F0302020204030204" pitchFamily="34" charset="0"/>
              </a:rPr>
              <a:t>lepidotteri, 2 in DH</a:t>
            </a:r>
          </a:p>
          <a:p>
            <a:pPr marL="302409" indent="-302409">
              <a:buFont typeface="Arial" panose="020B0604020202020204" pitchFamily="34" charset="0"/>
              <a:buChar char="•"/>
            </a:pPr>
            <a:r>
              <a:rPr lang="it-IT" sz="2117" b="1" dirty="0">
                <a:latin typeface="Calibri Light" panose="020F0302020204030204" pitchFamily="34" charset="0"/>
                <a:cs typeface="Calibri Light" panose="020F0302020204030204" pitchFamily="34" charset="0"/>
              </a:rPr>
              <a:t>8 </a:t>
            </a:r>
            <a:r>
              <a:rPr lang="it-IT" sz="2117" dirty="0">
                <a:latin typeface="Calibri Light" panose="020F0302020204030204" pitchFamily="34" charset="0"/>
                <a:cs typeface="Calibri Light" panose="020F0302020204030204" pitchFamily="34" charset="0"/>
              </a:rPr>
              <a:t>specie di </a:t>
            </a:r>
            <a:r>
              <a:rPr lang="it-IT" sz="2117" b="1" dirty="0">
                <a:latin typeface="Calibri Light" panose="020F0302020204030204" pitchFamily="34" charset="0"/>
                <a:cs typeface="Calibri Light" panose="020F0302020204030204" pitchFamily="34" charset="0"/>
              </a:rPr>
              <a:t>pesci, 2 in DH</a:t>
            </a:r>
            <a:r>
              <a:rPr lang="it-IT" sz="2117" dirty="0">
                <a:latin typeface="Calibri Light" panose="020F0302020204030204" pitchFamily="34" charset="0"/>
                <a:cs typeface="Calibri Light" panose="020F0302020204030204" pitchFamily="34" charset="0"/>
              </a:rPr>
              <a:t>; </a:t>
            </a:r>
            <a:r>
              <a:rPr lang="it-IT" sz="2117" b="1" dirty="0">
                <a:latin typeface="Calibri Light" panose="020F0302020204030204" pitchFamily="34" charset="0"/>
                <a:cs typeface="Calibri Light" panose="020F0302020204030204" pitchFamily="34" charset="0"/>
              </a:rPr>
              <a:t>6 specie di anfibi, 4 in DH </a:t>
            </a:r>
            <a:r>
              <a:rPr lang="it-IT" sz="2117" dirty="0">
                <a:latin typeface="Calibri Light" panose="020F0302020204030204" pitchFamily="34" charset="0"/>
                <a:cs typeface="Calibri Light" panose="020F0302020204030204" pitchFamily="34" charset="0"/>
              </a:rPr>
              <a:t>(38% specie del Piemonte)</a:t>
            </a:r>
          </a:p>
          <a:p>
            <a:pPr marL="302409" indent="-302409">
              <a:buFont typeface="Arial" panose="020B0604020202020204" pitchFamily="34" charset="0"/>
              <a:buChar char="•"/>
            </a:pPr>
            <a:r>
              <a:rPr lang="it-IT" sz="2117" b="1" dirty="0">
                <a:latin typeface="Calibri Light" panose="020F0302020204030204" pitchFamily="34" charset="0"/>
                <a:cs typeface="Calibri Light" panose="020F0302020204030204" pitchFamily="34" charset="0"/>
              </a:rPr>
              <a:t>7 </a:t>
            </a:r>
            <a:r>
              <a:rPr lang="it-IT" sz="2117" dirty="0">
                <a:latin typeface="Calibri Light" panose="020F0302020204030204" pitchFamily="34" charset="0"/>
                <a:cs typeface="Calibri Light" panose="020F0302020204030204" pitchFamily="34" charset="0"/>
              </a:rPr>
              <a:t>specie di </a:t>
            </a:r>
            <a:r>
              <a:rPr lang="it-IT" sz="2117" b="1" dirty="0">
                <a:latin typeface="Calibri Light" panose="020F0302020204030204" pitchFamily="34" charset="0"/>
                <a:cs typeface="Calibri Light" panose="020F0302020204030204" pitchFamily="34" charset="0"/>
              </a:rPr>
              <a:t>rettili, 5 in DH </a:t>
            </a:r>
            <a:r>
              <a:rPr lang="it-IT" sz="2117" dirty="0">
                <a:latin typeface="Calibri Light" panose="020F0302020204030204" pitchFamily="34" charset="0"/>
                <a:cs typeface="Calibri Light" panose="020F0302020204030204" pitchFamily="34" charset="0"/>
              </a:rPr>
              <a:t>(30% specie del Piemonte)</a:t>
            </a:r>
          </a:p>
        </p:txBody>
      </p:sp>
      <p:pic>
        <p:nvPicPr>
          <p:cNvPr id="2" name="Immagine 1"/>
          <p:cNvPicPr>
            <a:picLocks noChangeAspect="1"/>
          </p:cNvPicPr>
          <p:nvPr/>
        </p:nvPicPr>
        <p:blipFill>
          <a:blip r:embed="rId3"/>
          <a:stretch>
            <a:fillRect/>
          </a:stretch>
        </p:blipFill>
        <p:spPr>
          <a:xfrm>
            <a:off x="952501" y="6247730"/>
            <a:ext cx="10103808" cy="529062"/>
          </a:xfrm>
          <a:prstGeom prst="rect">
            <a:avLst/>
          </a:prstGeom>
        </p:spPr>
      </p:pic>
      <p:pic>
        <p:nvPicPr>
          <p:cNvPr id="16" name="Immagine 15"/>
          <p:cNvPicPr>
            <a:picLocks noChangeAspect="1"/>
          </p:cNvPicPr>
          <p:nvPr/>
        </p:nvPicPr>
        <p:blipFill rotWithShape="1">
          <a:blip r:embed="rId4" cstate="print">
            <a:extLst>
              <a:ext uri="{28A0092B-C50C-407E-A947-70E740481C1C}">
                <a14:useLocalDpi xmlns:a14="http://schemas.microsoft.com/office/drawing/2010/main" val="0"/>
              </a:ext>
            </a:extLst>
          </a:blip>
          <a:srcRect l="18282" t="23098" r="22529" b="23620"/>
          <a:stretch/>
        </p:blipFill>
        <p:spPr>
          <a:xfrm>
            <a:off x="2314137" y="484592"/>
            <a:ext cx="3690267" cy="2491477"/>
          </a:xfrm>
          <a:prstGeom prst="rect">
            <a:avLst/>
          </a:prstGeom>
          <a:ln>
            <a:noFill/>
          </a:ln>
          <a:effectLst/>
        </p:spPr>
      </p:pic>
      <p:pic>
        <p:nvPicPr>
          <p:cNvPr id="6" name="Immagine 5"/>
          <p:cNvPicPr>
            <a:picLocks noChangeAspect="1"/>
          </p:cNvPicPr>
          <p:nvPr/>
        </p:nvPicPr>
        <p:blipFill rotWithShape="1">
          <a:blip r:embed="rId5" cstate="print">
            <a:extLst>
              <a:ext uri="{28A0092B-C50C-407E-A947-70E740481C1C}">
                <a14:useLocalDpi xmlns:a14="http://schemas.microsoft.com/office/drawing/2010/main" val="0"/>
              </a:ext>
            </a:extLst>
          </a:blip>
          <a:srcRect l="10923" t="9895" r="-1" b="8223"/>
          <a:stretch/>
        </p:blipFill>
        <p:spPr>
          <a:xfrm>
            <a:off x="6184439" y="469423"/>
            <a:ext cx="3775094" cy="2602602"/>
          </a:xfrm>
          <a:prstGeom prst="rect">
            <a:avLst/>
          </a:prstGeom>
          <a:ln>
            <a:noFill/>
          </a:ln>
          <a:effectLst/>
        </p:spPr>
      </p:pic>
      <p:sp>
        <p:nvSpPr>
          <p:cNvPr id="7" name="CasellaDiTesto 6"/>
          <p:cNvSpPr txBox="1"/>
          <p:nvPr/>
        </p:nvSpPr>
        <p:spPr>
          <a:xfrm>
            <a:off x="7553555" y="2613571"/>
            <a:ext cx="4355079" cy="320409"/>
          </a:xfrm>
          <a:prstGeom prst="rect">
            <a:avLst/>
          </a:prstGeom>
          <a:noFill/>
        </p:spPr>
        <p:txBody>
          <a:bodyPr wrap="square" rtlCol="0">
            <a:spAutoFit/>
          </a:bodyPr>
          <a:lstStyle/>
          <a:p>
            <a:r>
              <a:rPr lang="it-IT" sz="1482" dirty="0">
                <a:solidFill>
                  <a:schemeClr val="bg1"/>
                </a:solidFill>
                <a:latin typeface="Calibri Light" panose="020F0302020204030204" pitchFamily="34" charset="0"/>
                <a:cs typeface="Calibri Light" panose="020F0302020204030204" pitchFamily="34" charset="0"/>
              </a:rPr>
              <a:t>Rana verde, </a:t>
            </a:r>
            <a:r>
              <a:rPr lang="it-IT" sz="1482" dirty="0" err="1">
                <a:solidFill>
                  <a:schemeClr val="bg1"/>
                </a:solidFill>
                <a:latin typeface="Calibri Light" panose="020F0302020204030204" pitchFamily="34" charset="0"/>
                <a:cs typeface="Calibri Light" panose="020F0302020204030204" pitchFamily="34" charset="0"/>
              </a:rPr>
              <a:t>Ph</a:t>
            </a:r>
            <a:r>
              <a:rPr lang="it-IT" sz="1482" dirty="0">
                <a:solidFill>
                  <a:schemeClr val="bg1"/>
                </a:solidFill>
                <a:latin typeface="Calibri Light" panose="020F0302020204030204" pitchFamily="34" charset="0"/>
                <a:cs typeface="Calibri Light" panose="020F0302020204030204" pitchFamily="34" charset="0"/>
              </a:rPr>
              <a:t>. L. Pompilio</a:t>
            </a:r>
          </a:p>
        </p:txBody>
      </p:sp>
      <p:sp>
        <p:nvSpPr>
          <p:cNvPr id="8" name="CasellaDiTesto 7"/>
          <p:cNvSpPr txBox="1"/>
          <p:nvPr/>
        </p:nvSpPr>
        <p:spPr>
          <a:xfrm>
            <a:off x="1946054" y="2698326"/>
            <a:ext cx="4049624" cy="320409"/>
          </a:xfrm>
          <a:prstGeom prst="rect">
            <a:avLst/>
          </a:prstGeom>
          <a:noFill/>
        </p:spPr>
        <p:txBody>
          <a:bodyPr wrap="square" rtlCol="0">
            <a:spAutoFit/>
          </a:bodyPr>
          <a:lstStyle/>
          <a:p>
            <a:pPr algn="ctr"/>
            <a:r>
              <a:rPr lang="it-IT" sz="1482" dirty="0" err="1">
                <a:solidFill>
                  <a:schemeClr val="bg1"/>
                </a:solidFill>
                <a:latin typeface="Calibri Light" panose="020F0302020204030204" pitchFamily="34" charset="0"/>
                <a:cs typeface="Calibri Light" panose="020F0302020204030204" pitchFamily="34" charset="0"/>
              </a:rPr>
              <a:t>Zerynthia</a:t>
            </a:r>
            <a:r>
              <a:rPr lang="it-IT" sz="1482" dirty="0">
                <a:solidFill>
                  <a:schemeClr val="bg1"/>
                </a:solidFill>
                <a:latin typeface="Calibri Light" panose="020F0302020204030204" pitchFamily="34" charset="0"/>
                <a:cs typeface="Calibri Light" panose="020F0302020204030204" pitchFamily="34" charset="0"/>
              </a:rPr>
              <a:t> </a:t>
            </a:r>
            <a:r>
              <a:rPr lang="it-IT" sz="1482" dirty="0" err="1">
                <a:solidFill>
                  <a:schemeClr val="bg1"/>
                </a:solidFill>
                <a:latin typeface="Calibri Light" panose="020F0302020204030204" pitchFamily="34" charset="0"/>
                <a:cs typeface="Calibri Light" panose="020F0302020204030204" pitchFamily="34" charset="0"/>
              </a:rPr>
              <a:t>polyxaena</a:t>
            </a:r>
            <a:r>
              <a:rPr lang="it-IT" sz="1482" dirty="0">
                <a:solidFill>
                  <a:schemeClr val="bg1"/>
                </a:solidFill>
                <a:latin typeface="Calibri Light" panose="020F0302020204030204" pitchFamily="34" charset="0"/>
                <a:cs typeface="Calibri Light" panose="020F0302020204030204" pitchFamily="34" charset="0"/>
              </a:rPr>
              <a:t>, </a:t>
            </a:r>
            <a:r>
              <a:rPr lang="it-IT" sz="1482" dirty="0" err="1">
                <a:solidFill>
                  <a:schemeClr val="bg1"/>
                </a:solidFill>
                <a:latin typeface="Calibri Light" panose="020F0302020204030204" pitchFamily="34" charset="0"/>
                <a:cs typeface="Calibri Light" panose="020F0302020204030204" pitchFamily="34" charset="0"/>
              </a:rPr>
              <a:t>Ph</a:t>
            </a:r>
            <a:r>
              <a:rPr lang="it-IT" sz="1482" dirty="0">
                <a:solidFill>
                  <a:schemeClr val="bg1"/>
                </a:solidFill>
                <a:latin typeface="Calibri Light" panose="020F0302020204030204" pitchFamily="34" charset="0"/>
                <a:cs typeface="Calibri Light" panose="020F0302020204030204" pitchFamily="34" charset="0"/>
              </a:rPr>
              <a:t>. Andrea </a:t>
            </a:r>
            <a:r>
              <a:rPr lang="it-IT" sz="1482" dirty="0" err="1">
                <a:solidFill>
                  <a:schemeClr val="bg1"/>
                </a:solidFill>
                <a:latin typeface="Calibri Light" panose="020F0302020204030204" pitchFamily="34" charset="0"/>
                <a:cs typeface="Calibri Light" panose="020F0302020204030204" pitchFamily="34" charset="0"/>
              </a:rPr>
              <a:t>Mosini</a:t>
            </a:r>
            <a:endParaRPr lang="it-IT" sz="1482" dirty="0">
              <a:solidFill>
                <a:schemeClr val="bg1"/>
              </a:solidFill>
              <a:latin typeface="Calibri Light" panose="020F0302020204030204" pitchFamily="34" charset="0"/>
              <a:cs typeface="Calibri Light" panose="020F0302020204030204" pitchFamily="34" charset="0"/>
            </a:endParaRPr>
          </a:p>
        </p:txBody>
      </p:sp>
      <p:pic>
        <p:nvPicPr>
          <p:cNvPr id="9" name="Immagin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76967" y="3072026"/>
            <a:ext cx="3727438" cy="2795579"/>
          </a:xfrm>
          <a:prstGeom prst="rect">
            <a:avLst/>
          </a:prstGeom>
          <a:ln>
            <a:noFill/>
          </a:ln>
          <a:effectLst/>
        </p:spPr>
      </p:pic>
      <p:sp>
        <p:nvSpPr>
          <p:cNvPr id="10" name="CasellaDiTesto 9"/>
          <p:cNvSpPr txBox="1"/>
          <p:nvPr/>
        </p:nvSpPr>
        <p:spPr>
          <a:xfrm>
            <a:off x="1999519" y="5529319"/>
            <a:ext cx="4007394" cy="320409"/>
          </a:xfrm>
          <a:prstGeom prst="rect">
            <a:avLst/>
          </a:prstGeom>
          <a:noFill/>
        </p:spPr>
        <p:txBody>
          <a:bodyPr wrap="square" rtlCol="0">
            <a:spAutoFit/>
          </a:bodyPr>
          <a:lstStyle/>
          <a:p>
            <a:pPr algn="ctr"/>
            <a:r>
              <a:rPr lang="it-IT" sz="1482" dirty="0">
                <a:solidFill>
                  <a:schemeClr val="bg1"/>
                </a:solidFill>
                <a:latin typeface="Calibri Light" panose="020F0302020204030204" pitchFamily="34" charset="0"/>
                <a:cs typeface="Calibri Light" panose="020F0302020204030204" pitchFamily="34" charset="0"/>
              </a:rPr>
              <a:t>Lucertola muraiola, </a:t>
            </a:r>
            <a:r>
              <a:rPr lang="it-IT" sz="1482" dirty="0" err="1">
                <a:solidFill>
                  <a:schemeClr val="bg1"/>
                </a:solidFill>
                <a:latin typeface="Calibri Light" panose="020F0302020204030204" pitchFamily="34" charset="0"/>
                <a:cs typeface="Calibri Light" panose="020F0302020204030204" pitchFamily="34" charset="0"/>
              </a:rPr>
              <a:t>Ph</a:t>
            </a:r>
            <a:r>
              <a:rPr lang="it-IT" sz="1482" dirty="0">
                <a:solidFill>
                  <a:schemeClr val="bg1"/>
                </a:solidFill>
                <a:latin typeface="Calibri Light" panose="020F0302020204030204" pitchFamily="34" charset="0"/>
                <a:cs typeface="Calibri Light" panose="020F0302020204030204" pitchFamily="34" charset="0"/>
              </a:rPr>
              <a:t>. L. Pompilio</a:t>
            </a:r>
          </a:p>
        </p:txBody>
      </p:sp>
    </p:spTree>
    <p:extLst>
      <p:ext uri="{BB962C8B-B14F-4D97-AF65-F5344CB8AC3E}">
        <p14:creationId xmlns:p14="http://schemas.microsoft.com/office/powerpoint/2010/main" val="2747022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618742" y="3175732"/>
            <a:ext cx="4307421" cy="3676071"/>
          </a:xfrm>
          <a:prstGeom prst="rect">
            <a:avLst/>
          </a:prstGeom>
          <a:noFill/>
        </p:spPr>
        <p:txBody>
          <a:bodyPr wrap="square" rtlCol="0">
            <a:spAutoFit/>
          </a:bodyPr>
          <a:lstStyle/>
          <a:p>
            <a:pPr marL="302409" indent="-302409">
              <a:buFont typeface="Arial" panose="020B0604020202020204" pitchFamily="34" charset="0"/>
              <a:buChar char="•"/>
            </a:pPr>
            <a:r>
              <a:rPr lang="it-IT" sz="2117" b="1" dirty="0">
                <a:latin typeface="Calibri Light" panose="020F0302020204030204" pitchFamily="34" charset="0"/>
                <a:cs typeface="Calibri Light" panose="020F0302020204030204" pitchFamily="34" charset="0"/>
              </a:rPr>
              <a:t>48 </a:t>
            </a:r>
            <a:r>
              <a:rPr lang="it-IT" sz="2117" dirty="0">
                <a:latin typeface="Calibri Light" panose="020F0302020204030204" pitchFamily="34" charset="0"/>
                <a:cs typeface="Calibri Light" panose="020F0302020204030204" pitchFamily="34" charset="0"/>
              </a:rPr>
              <a:t>specie di </a:t>
            </a:r>
            <a:r>
              <a:rPr lang="it-IT" sz="2117" b="1" dirty="0">
                <a:latin typeface="Calibri Light" panose="020F0302020204030204" pitchFamily="34" charset="0"/>
                <a:cs typeface="Calibri Light" panose="020F0302020204030204" pitchFamily="34" charset="0"/>
              </a:rPr>
              <a:t>uccelli nidificanti, 5 in DU;  118 </a:t>
            </a:r>
            <a:r>
              <a:rPr lang="it-IT" sz="2117" dirty="0">
                <a:latin typeface="Calibri Light" panose="020F0302020204030204" pitchFamily="34" charset="0"/>
                <a:cs typeface="Calibri Light" panose="020F0302020204030204" pitchFamily="34" charset="0"/>
              </a:rPr>
              <a:t>specie osservate almeno una volta, </a:t>
            </a:r>
            <a:r>
              <a:rPr lang="it-IT" sz="2117" b="1" dirty="0">
                <a:latin typeface="Calibri Light" panose="020F0302020204030204" pitchFamily="34" charset="0"/>
                <a:cs typeface="Calibri Light" panose="020F0302020204030204" pitchFamily="34" charset="0"/>
              </a:rPr>
              <a:t>107</a:t>
            </a:r>
            <a:r>
              <a:rPr lang="it-IT" sz="2117" dirty="0">
                <a:latin typeface="Calibri Light" panose="020F0302020204030204" pitchFamily="34" charset="0"/>
                <a:cs typeface="Calibri Light" panose="020F0302020204030204" pitchFamily="34" charset="0"/>
              </a:rPr>
              <a:t> regolari (29% specie del Piemonte)</a:t>
            </a:r>
            <a:endParaRPr lang="it-IT" sz="2117" b="1" dirty="0">
              <a:latin typeface="Calibri Light" panose="020F0302020204030204" pitchFamily="34" charset="0"/>
              <a:cs typeface="Calibri Light" panose="020F0302020204030204" pitchFamily="34" charset="0"/>
            </a:endParaRPr>
          </a:p>
          <a:p>
            <a:pPr marL="302409" indent="-302409">
              <a:buFont typeface="Arial" panose="020B0604020202020204" pitchFamily="34" charset="0"/>
              <a:buChar char="•"/>
            </a:pPr>
            <a:r>
              <a:rPr lang="it-IT" sz="2117" b="1" dirty="0">
                <a:latin typeface="Calibri Light" panose="020F0302020204030204" pitchFamily="34" charset="0"/>
                <a:cs typeface="Calibri Light" panose="020F0302020204030204" pitchFamily="34" charset="0"/>
              </a:rPr>
              <a:t>19 </a:t>
            </a:r>
            <a:r>
              <a:rPr lang="it-IT" sz="2117" dirty="0">
                <a:latin typeface="Calibri Light" panose="020F0302020204030204" pitchFamily="34" charset="0"/>
                <a:cs typeface="Calibri Light" panose="020F0302020204030204" pitchFamily="34" charset="0"/>
              </a:rPr>
              <a:t>specie di </a:t>
            </a:r>
            <a:r>
              <a:rPr lang="it-IT" sz="2117" b="1" dirty="0">
                <a:latin typeface="Calibri Light" panose="020F0302020204030204" pitchFamily="34" charset="0"/>
                <a:cs typeface="Calibri Light" panose="020F0302020204030204" pitchFamily="34" charset="0"/>
              </a:rPr>
              <a:t>pipistrelli</a:t>
            </a:r>
            <a:r>
              <a:rPr lang="it-IT" sz="2117" dirty="0">
                <a:latin typeface="Calibri Light" panose="020F0302020204030204" pitchFamily="34" charset="0"/>
                <a:cs typeface="Calibri Light" panose="020F0302020204030204" pitchFamily="34" charset="0"/>
              </a:rPr>
              <a:t>, </a:t>
            </a:r>
            <a:r>
              <a:rPr lang="it-IT" sz="2117" b="1" dirty="0">
                <a:latin typeface="Calibri Light" panose="020F0302020204030204" pitchFamily="34" charset="0"/>
                <a:cs typeface="Calibri Light" panose="020F0302020204030204" pitchFamily="34" charset="0"/>
              </a:rPr>
              <a:t>tutte in DH </a:t>
            </a:r>
            <a:r>
              <a:rPr lang="it-IT" sz="2117" dirty="0">
                <a:latin typeface="Calibri Light" panose="020F0302020204030204" pitchFamily="34" charset="0"/>
                <a:cs typeface="Calibri Light" panose="020F0302020204030204" pitchFamily="34" charset="0"/>
              </a:rPr>
              <a:t>(</a:t>
            </a:r>
            <a:r>
              <a:rPr lang="it-IT" sz="2117" b="1" dirty="0">
                <a:latin typeface="Calibri Light" panose="020F0302020204030204" pitchFamily="34" charset="0"/>
                <a:cs typeface="Calibri Light" panose="020F0302020204030204" pitchFamily="34" charset="0"/>
              </a:rPr>
              <a:t>68%</a:t>
            </a:r>
            <a:r>
              <a:rPr lang="it-IT" sz="2117" dirty="0">
                <a:latin typeface="Calibri Light" panose="020F0302020204030204" pitchFamily="34" charset="0"/>
                <a:cs typeface="Calibri Light" panose="020F0302020204030204" pitchFamily="34" charset="0"/>
              </a:rPr>
              <a:t> specie del Piemonte!!)</a:t>
            </a:r>
            <a:endParaRPr lang="it-IT" sz="2117" b="1" dirty="0">
              <a:latin typeface="Calibri Light" panose="020F0302020204030204" pitchFamily="34" charset="0"/>
              <a:cs typeface="Calibri Light" panose="020F0302020204030204" pitchFamily="34" charset="0"/>
            </a:endParaRPr>
          </a:p>
          <a:p>
            <a:pPr marL="302409" indent="-302409">
              <a:buFont typeface="Arial" panose="020B0604020202020204" pitchFamily="34" charset="0"/>
              <a:buChar char="•"/>
            </a:pPr>
            <a:r>
              <a:rPr lang="it-IT" sz="2117" b="1" dirty="0">
                <a:latin typeface="Calibri Light" panose="020F0302020204030204" pitchFamily="34" charset="0"/>
                <a:cs typeface="Calibri Light" panose="020F0302020204030204" pitchFamily="34" charset="0"/>
              </a:rPr>
              <a:t>16 </a:t>
            </a:r>
            <a:r>
              <a:rPr lang="it-IT" sz="2117" dirty="0">
                <a:latin typeface="Calibri Light" panose="020F0302020204030204" pitchFamily="34" charset="0"/>
                <a:cs typeface="Calibri Light" panose="020F0302020204030204" pitchFamily="34" charset="0"/>
              </a:rPr>
              <a:t>specie di altri </a:t>
            </a:r>
            <a:r>
              <a:rPr lang="it-IT" sz="2117" b="1" dirty="0">
                <a:latin typeface="Calibri Light" panose="020F0302020204030204" pitchFamily="34" charset="0"/>
                <a:cs typeface="Calibri Light" panose="020F0302020204030204" pitchFamily="34" charset="0"/>
              </a:rPr>
              <a:t>mammiferi, 3 in DH </a:t>
            </a:r>
            <a:r>
              <a:rPr lang="it-IT" sz="2117" dirty="0">
                <a:latin typeface="Calibri Light" panose="020F0302020204030204" pitchFamily="34" charset="0"/>
                <a:cs typeface="Calibri Light" panose="020F0302020204030204" pitchFamily="34" charset="0"/>
              </a:rPr>
              <a:t>(lupo, martora, moscardino) (28% delle specie italiane)</a:t>
            </a:r>
          </a:p>
          <a:p>
            <a:pPr marL="302409" indent="-302409">
              <a:buFont typeface="Arial" panose="020B0604020202020204" pitchFamily="34" charset="0"/>
              <a:buChar char="•"/>
            </a:pPr>
            <a:endParaRPr lang="it-IT" sz="2117" b="1" dirty="0">
              <a:latin typeface="Calibri Light" panose="020F0302020204030204" pitchFamily="34" charset="0"/>
              <a:cs typeface="Calibri Light" panose="020F0302020204030204" pitchFamily="34" charset="0"/>
            </a:endParaRPr>
          </a:p>
          <a:p>
            <a:pPr marL="302409" indent="-302409">
              <a:buFont typeface="Arial" panose="020B0604020202020204" pitchFamily="34" charset="0"/>
              <a:buChar char="•"/>
            </a:pPr>
            <a:endParaRPr lang="it-IT" sz="2117" b="1" dirty="0">
              <a:latin typeface="Calibri Light" panose="020F0302020204030204" pitchFamily="34" charset="0"/>
              <a:cs typeface="Calibri Light" panose="020F0302020204030204" pitchFamily="34" charset="0"/>
            </a:endParaRPr>
          </a:p>
        </p:txBody>
      </p:sp>
      <p:pic>
        <p:nvPicPr>
          <p:cNvPr id="2" name="Immagine 1"/>
          <p:cNvPicPr>
            <a:picLocks noChangeAspect="1"/>
          </p:cNvPicPr>
          <p:nvPr/>
        </p:nvPicPr>
        <p:blipFill>
          <a:blip r:embed="rId3"/>
          <a:stretch>
            <a:fillRect/>
          </a:stretch>
        </p:blipFill>
        <p:spPr>
          <a:xfrm>
            <a:off x="952501" y="6247730"/>
            <a:ext cx="10103808" cy="529062"/>
          </a:xfrm>
          <a:prstGeom prst="rect">
            <a:avLst/>
          </a:prstGeom>
        </p:spPr>
      </p:pic>
      <p:pic>
        <p:nvPicPr>
          <p:cNvPr id="20" name="Immagine 19" descr="Immagine che contiene pipistrello, mammifero&#10;&#10;Descrizione generata automaticamente">
            <a:extLst>
              <a:ext uri="{FF2B5EF4-FFF2-40B4-BE49-F238E27FC236}">
                <a16:creationId xmlns:a16="http://schemas.microsoft.com/office/drawing/2014/main" id="{167FC386-0BFF-4440-82E5-1BF49E23A0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2096" y="512006"/>
            <a:ext cx="4736647" cy="2491477"/>
          </a:xfrm>
          <a:prstGeom prst="rect">
            <a:avLst/>
          </a:prstGeom>
          <a:effectLst/>
        </p:spPr>
      </p:pic>
      <p:pic>
        <p:nvPicPr>
          <p:cNvPr id="3" name="Immagine 2"/>
          <p:cNvPicPr>
            <a:picLocks noChangeAspect="1"/>
          </p:cNvPicPr>
          <p:nvPr/>
        </p:nvPicPr>
        <p:blipFill>
          <a:blip r:embed="rId5"/>
          <a:stretch>
            <a:fillRect/>
          </a:stretch>
        </p:blipFill>
        <p:spPr>
          <a:xfrm>
            <a:off x="1882095" y="3175733"/>
            <a:ext cx="4750143" cy="2883742"/>
          </a:xfrm>
          <a:prstGeom prst="rect">
            <a:avLst/>
          </a:prstGeom>
          <a:effectLst/>
        </p:spPr>
      </p:pic>
      <p:pic>
        <p:nvPicPr>
          <p:cNvPr id="6" name="Immagine 5"/>
          <p:cNvPicPr>
            <a:picLocks noChangeAspect="1"/>
          </p:cNvPicPr>
          <p:nvPr/>
        </p:nvPicPr>
        <p:blipFill>
          <a:blip r:embed="rId6"/>
          <a:stretch>
            <a:fillRect/>
          </a:stretch>
        </p:blipFill>
        <p:spPr>
          <a:xfrm>
            <a:off x="6781858" y="512005"/>
            <a:ext cx="3737215" cy="2491477"/>
          </a:xfrm>
          <a:prstGeom prst="rect">
            <a:avLst/>
          </a:prstGeom>
          <a:effectLst/>
        </p:spPr>
      </p:pic>
      <p:sp>
        <p:nvSpPr>
          <p:cNvPr id="7" name="CasellaDiTesto 6"/>
          <p:cNvSpPr txBox="1"/>
          <p:nvPr/>
        </p:nvSpPr>
        <p:spPr>
          <a:xfrm>
            <a:off x="2133267" y="3175734"/>
            <a:ext cx="4191352" cy="320409"/>
          </a:xfrm>
          <a:prstGeom prst="rect">
            <a:avLst/>
          </a:prstGeom>
          <a:noFill/>
        </p:spPr>
        <p:txBody>
          <a:bodyPr wrap="square" rtlCol="0">
            <a:spAutoFit/>
          </a:bodyPr>
          <a:lstStyle/>
          <a:p>
            <a:pPr algn="ctr"/>
            <a:r>
              <a:rPr lang="it-IT" sz="1482" dirty="0" err="1">
                <a:solidFill>
                  <a:schemeClr val="bg1"/>
                </a:solidFill>
                <a:latin typeface="Calibri Light" panose="020F0302020204030204" pitchFamily="34" charset="0"/>
                <a:cs typeface="Calibri Light" panose="020F0302020204030204" pitchFamily="34" charset="0"/>
              </a:rPr>
              <a:t>Ph</a:t>
            </a:r>
            <a:r>
              <a:rPr lang="it-IT" sz="1482" dirty="0">
                <a:solidFill>
                  <a:schemeClr val="bg1"/>
                </a:solidFill>
                <a:latin typeface="Calibri Light" panose="020F0302020204030204" pitchFamily="34" charset="0"/>
                <a:cs typeface="Calibri Light" panose="020F0302020204030204" pitchFamily="34" charset="0"/>
              </a:rPr>
              <a:t>: Archivio Parco</a:t>
            </a:r>
          </a:p>
        </p:txBody>
      </p:sp>
    </p:spTree>
    <p:extLst>
      <p:ext uri="{BB962C8B-B14F-4D97-AF65-F5344CB8AC3E}">
        <p14:creationId xmlns:p14="http://schemas.microsoft.com/office/powerpoint/2010/main" val="134344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Immagine che contiene albero, aria aperta, autunno, pianta&#10;&#10;Descrizione generata automaticamente">
            <a:extLst>
              <a:ext uri="{FF2B5EF4-FFF2-40B4-BE49-F238E27FC236}">
                <a16:creationId xmlns:a16="http://schemas.microsoft.com/office/drawing/2014/main" id="{2B9FB303-2166-7B32-0A19-128DDC5B5B46}"/>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1999" cy="6830046"/>
          </a:xfrm>
          <a:prstGeom prst="rect">
            <a:avLst/>
          </a:prstGeom>
          <a:effectLst>
            <a:softEdge rad="254000"/>
          </a:effectLst>
        </p:spPr>
      </p:pic>
      <p:pic>
        <p:nvPicPr>
          <p:cNvPr id="3" name="Immagine 2">
            <a:extLst>
              <a:ext uri="{FF2B5EF4-FFF2-40B4-BE49-F238E27FC236}">
                <a16:creationId xmlns:a16="http://schemas.microsoft.com/office/drawing/2014/main" id="{2364C9AF-382A-2C47-E60A-95C517E59C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589" y="316013"/>
            <a:ext cx="4488310" cy="544945"/>
          </a:xfrm>
          <a:prstGeom prst="rect">
            <a:avLst/>
          </a:prstGeom>
          <a:solidFill>
            <a:schemeClr val="bg1"/>
          </a:solidFill>
          <a:effectLst>
            <a:softEdge rad="25400"/>
          </a:effectLst>
        </p:spPr>
      </p:pic>
      <p:pic>
        <p:nvPicPr>
          <p:cNvPr id="4" name="Immagine 3">
            <a:extLst>
              <a:ext uri="{FF2B5EF4-FFF2-40B4-BE49-F238E27FC236}">
                <a16:creationId xmlns:a16="http://schemas.microsoft.com/office/drawing/2014/main" id="{E1A1B251-F939-E2B1-13CD-9A618B52DF4E}"/>
              </a:ext>
            </a:extLst>
          </p:cNvPr>
          <p:cNvPicPr>
            <a:picLocks noChangeAspect="1"/>
          </p:cNvPicPr>
          <p:nvPr/>
        </p:nvPicPr>
        <p:blipFill>
          <a:blip r:embed="rId4"/>
          <a:srcRect l="61556" t="41773" r="14246" b="35718"/>
          <a:stretch/>
        </p:blipFill>
        <p:spPr>
          <a:xfrm>
            <a:off x="8206348" y="325066"/>
            <a:ext cx="1071784" cy="535892"/>
          </a:xfrm>
          <a:prstGeom prst="rect">
            <a:avLst/>
          </a:prstGeom>
          <a:effectLst>
            <a:softEdge rad="25400"/>
          </a:effectLst>
        </p:spPr>
      </p:pic>
      <p:pic>
        <p:nvPicPr>
          <p:cNvPr id="5" name="Immagine 4">
            <a:extLst>
              <a:ext uri="{FF2B5EF4-FFF2-40B4-BE49-F238E27FC236}">
                <a16:creationId xmlns:a16="http://schemas.microsoft.com/office/drawing/2014/main" id="{84ED8B72-B29C-97CC-AC21-E8A08A91FD8C}"/>
              </a:ext>
            </a:extLst>
          </p:cNvPr>
          <p:cNvPicPr>
            <a:picLocks noChangeAspect="1"/>
          </p:cNvPicPr>
          <p:nvPr/>
        </p:nvPicPr>
        <p:blipFill>
          <a:blip r:embed="rId5"/>
          <a:srcRect l="36869" t="48494" r="36684" b="36671"/>
          <a:stretch/>
        </p:blipFill>
        <p:spPr>
          <a:xfrm>
            <a:off x="9278132" y="325066"/>
            <a:ext cx="1807489" cy="544945"/>
          </a:xfrm>
          <a:prstGeom prst="rect">
            <a:avLst/>
          </a:prstGeom>
          <a:effectLst>
            <a:softEdge rad="25400"/>
          </a:effectLst>
        </p:spPr>
      </p:pic>
    </p:spTree>
    <p:extLst>
      <p:ext uri="{BB962C8B-B14F-4D97-AF65-F5344CB8AC3E}">
        <p14:creationId xmlns:p14="http://schemas.microsoft.com/office/powerpoint/2010/main" val="4286445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21924" y="1070919"/>
            <a:ext cx="7694141" cy="646331"/>
          </a:xfrm>
          <a:prstGeom prst="rect">
            <a:avLst/>
          </a:prstGeom>
          <a:noFill/>
        </p:spPr>
        <p:txBody>
          <a:bodyPr wrap="square" rtlCol="0">
            <a:spAutoFit/>
          </a:bodyPr>
          <a:lstStyle/>
          <a:p>
            <a:r>
              <a:rPr lang="it-IT" dirty="0"/>
              <a:t>Pagina iniziale in bianco e nero e poi a colori,</a:t>
            </a:r>
          </a:p>
          <a:p>
            <a:r>
              <a:rPr lang="it-IT" dirty="0"/>
              <a:t>Poi il titolo, la data, i nomi dei relatori</a:t>
            </a:r>
          </a:p>
        </p:txBody>
      </p:sp>
      <p:pic>
        <p:nvPicPr>
          <p:cNvPr id="3" name="Immagine 2" descr="Immagine che contiene albero, aria aperta, autunno, pianta&#10;&#10;Descrizione generata automaticamente">
            <a:extLst>
              <a:ext uri="{FF2B5EF4-FFF2-40B4-BE49-F238E27FC236}">
                <a16:creationId xmlns:a16="http://schemas.microsoft.com/office/drawing/2014/main" id="{E504E6A7-179C-FEFD-FEBB-E57B5E4E3959}"/>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1999" cy="6830046"/>
          </a:xfrm>
          <a:prstGeom prst="rect">
            <a:avLst/>
          </a:prstGeom>
          <a:effectLst>
            <a:softEdge rad="254000"/>
          </a:effectLst>
        </p:spPr>
      </p:pic>
      <p:pic>
        <p:nvPicPr>
          <p:cNvPr id="6" name="Immagine 5" descr="Immagine che contiene albero, aria aperta, autunno, pianta&#10;&#10;Descrizione generata automaticamente">
            <a:extLst>
              <a:ext uri="{FF2B5EF4-FFF2-40B4-BE49-F238E27FC236}">
                <a16:creationId xmlns:a16="http://schemas.microsoft.com/office/drawing/2014/main" id="{A2D87905-788D-C1CB-FD08-C3160510360F}"/>
              </a:ext>
            </a:extLst>
          </p:cNvPr>
          <p:cNvPicPr>
            <a:picLocks noChangeAspect="1"/>
          </p:cNvPicPr>
          <p:nvPr/>
        </p:nvPicPr>
        <p:blipFill>
          <a:blip r:embed="rId3">
            <a:extLst>
              <a:ext uri="{BEBA8EAE-BF5A-486C-A8C5-ECC9F3942E4B}">
                <a14:imgProps xmlns:a14="http://schemas.microsoft.com/office/drawing/2010/main">
                  <a14:imgLayer r:embed="rId4">
                    <a14:imgEffect>
                      <a14:saturation sat="120000"/>
                    </a14:imgEffect>
                  </a14:imgLayer>
                </a14:imgProps>
              </a:ext>
              <a:ext uri="{28A0092B-C50C-407E-A947-70E740481C1C}">
                <a14:useLocalDpi xmlns:a14="http://schemas.microsoft.com/office/drawing/2010/main" val="0"/>
              </a:ext>
            </a:extLst>
          </a:blip>
          <a:stretch>
            <a:fillRect/>
          </a:stretch>
        </p:blipFill>
        <p:spPr>
          <a:xfrm>
            <a:off x="-3" y="7115"/>
            <a:ext cx="12191999" cy="6850885"/>
          </a:xfrm>
          <a:prstGeom prst="rect">
            <a:avLst/>
          </a:prstGeom>
          <a:effectLst>
            <a:softEdge rad="508000"/>
          </a:effectLst>
        </p:spPr>
      </p:pic>
      <p:sp>
        <p:nvSpPr>
          <p:cNvPr id="9" name="CasellaDiTesto 8">
            <a:extLst>
              <a:ext uri="{FF2B5EF4-FFF2-40B4-BE49-F238E27FC236}">
                <a16:creationId xmlns:a16="http://schemas.microsoft.com/office/drawing/2014/main" id="{F20C64E6-2BF5-C9D6-B2CA-FB4832746DCB}"/>
              </a:ext>
            </a:extLst>
          </p:cNvPr>
          <p:cNvSpPr txBox="1"/>
          <p:nvPr/>
        </p:nvSpPr>
        <p:spPr>
          <a:xfrm>
            <a:off x="2867719" y="4709864"/>
            <a:ext cx="6456557" cy="861774"/>
          </a:xfrm>
          <a:prstGeom prst="rect">
            <a:avLst/>
          </a:prstGeom>
          <a:gradFill>
            <a:gsLst>
              <a:gs pos="100000">
                <a:srgbClr val="DAD6A9"/>
              </a:gs>
              <a:gs pos="0">
                <a:schemeClr val="accent4">
                  <a:lumMod val="60000"/>
                  <a:lumOff val="40000"/>
                </a:schemeClr>
              </a:gs>
              <a:gs pos="100000">
                <a:schemeClr val="accent4">
                  <a:lumMod val="60000"/>
                  <a:lumOff val="40000"/>
                </a:schemeClr>
              </a:gs>
              <a:gs pos="100000">
                <a:schemeClr val="accent6">
                  <a:lumMod val="60000"/>
                  <a:lumOff val="40000"/>
                </a:schemeClr>
              </a:gs>
              <a:gs pos="100000">
                <a:schemeClr val="accent1">
                  <a:lumMod val="30000"/>
                  <a:lumOff val="70000"/>
                </a:schemeClr>
              </a:gs>
            </a:gsLst>
            <a:lin ang="5400000" scaled="1"/>
          </a:gradFill>
          <a:effectLst>
            <a:softEdge rad="38100"/>
          </a:effectLst>
        </p:spPr>
        <p:txBody>
          <a:bodyPr wrap="square" rtlCol="0">
            <a:spAutoFit/>
          </a:bodyPr>
          <a:lstStyle/>
          <a:p>
            <a:pPr algn="ctr"/>
            <a:r>
              <a:rPr lang="it-IT" sz="2000" b="1" i="1" dirty="0">
                <a:solidFill>
                  <a:srgbClr val="C00000"/>
                </a:solidFill>
              </a:rPr>
              <a:t>I vigneti del Boca nel Piano d’Area del Parco Monte Fenera</a:t>
            </a:r>
          </a:p>
          <a:p>
            <a:pPr algn="ctr"/>
            <a:r>
              <a:rPr lang="it-IT" sz="1500" i="1" dirty="0">
                <a:solidFill>
                  <a:srgbClr val="C00000"/>
                </a:solidFill>
                <a:latin typeface="Verdana" panose="020B0604030504040204" pitchFamily="34" charset="0"/>
              </a:rPr>
              <a:t>Villa Caccia, Romagnano Sesia </a:t>
            </a:r>
          </a:p>
          <a:p>
            <a:pPr algn="ctr"/>
            <a:r>
              <a:rPr lang="it-IT" sz="1500" i="1" dirty="0">
                <a:solidFill>
                  <a:srgbClr val="C00000"/>
                </a:solidFill>
                <a:latin typeface="Verdana" panose="020B0604030504040204" pitchFamily="34" charset="0"/>
              </a:rPr>
              <a:t>4 dicembre 2024</a:t>
            </a:r>
            <a:r>
              <a:rPr lang="it-IT" sz="1500" i="1" dirty="0">
                <a:latin typeface="Verdana" panose="020B0604030504040204" pitchFamily="34" charset="0"/>
              </a:rPr>
              <a:t> </a:t>
            </a:r>
          </a:p>
        </p:txBody>
      </p:sp>
      <p:sp>
        <p:nvSpPr>
          <p:cNvPr id="11" name="CasellaDiTesto 10">
            <a:extLst>
              <a:ext uri="{FF2B5EF4-FFF2-40B4-BE49-F238E27FC236}">
                <a16:creationId xmlns:a16="http://schemas.microsoft.com/office/drawing/2014/main" id="{02BECB01-61FC-A738-B176-F6E431724B61}"/>
              </a:ext>
            </a:extLst>
          </p:cNvPr>
          <p:cNvSpPr txBox="1"/>
          <p:nvPr/>
        </p:nvSpPr>
        <p:spPr>
          <a:xfrm>
            <a:off x="4897394" y="5646844"/>
            <a:ext cx="2743200" cy="553998"/>
          </a:xfrm>
          <a:prstGeom prst="rect">
            <a:avLst/>
          </a:prstGeom>
          <a:gradFill>
            <a:gsLst>
              <a:gs pos="100000">
                <a:srgbClr val="DAD6A9"/>
              </a:gs>
              <a:gs pos="0">
                <a:schemeClr val="accent4">
                  <a:lumMod val="60000"/>
                  <a:lumOff val="40000"/>
                </a:schemeClr>
              </a:gs>
              <a:gs pos="100000">
                <a:schemeClr val="accent4">
                  <a:lumMod val="60000"/>
                  <a:lumOff val="40000"/>
                </a:schemeClr>
              </a:gs>
              <a:gs pos="100000">
                <a:schemeClr val="accent6">
                  <a:lumMod val="60000"/>
                  <a:lumOff val="40000"/>
                </a:schemeClr>
              </a:gs>
              <a:gs pos="100000">
                <a:schemeClr val="accent1">
                  <a:lumMod val="30000"/>
                  <a:lumOff val="70000"/>
                </a:schemeClr>
              </a:gs>
            </a:gsLst>
            <a:lin ang="5400000" scaled="1"/>
          </a:gradFill>
          <a:effectLst>
            <a:softEdge rad="38100"/>
          </a:effectLst>
        </p:spPr>
        <p:txBody>
          <a:bodyPr wrap="square" rtlCol="0">
            <a:spAutoFit/>
          </a:bodyPr>
          <a:lstStyle/>
          <a:p>
            <a:r>
              <a:rPr lang="it-IT" sz="1500" dirty="0">
                <a:solidFill>
                  <a:srgbClr val="C00000"/>
                </a:solidFill>
              </a:rPr>
              <a:t>Roberta Denicola    area tecnica</a:t>
            </a:r>
          </a:p>
          <a:p>
            <a:r>
              <a:rPr lang="it-IT" sz="1500" dirty="0">
                <a:solidFill>
                  <a:srgbClr val="C00000"/>
                </a:solidFill>
              </a:rPr>
              <a:t>Mauro Bettini          guardiaparco</a:t>
            </a:r>
          </a:p>
        </p:txBody>
      </p:sp>
    </p:spTree>
    <p:extLst>
      <p:ext uri="{BB962C8B-B14F-4D97-AF65-F5344CB8AC3E}">
        <p14:creationId xmlns:p14="http://schemas.microsoft.com/office/powerpoint/2010/main" val="3687147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100000">
              <a:srgbClr val="DAD6A9"/>
            </a:gs>
            <a:gs pos="0">
              <a:schemeClr val="accent4">
                <a:lumMod val="60000"/>
                <a:lumOff val="40000"/>
              </a:schemeClr>
            </a:gs>
            <a:gs pos="100000">
              <a:schemeClr val="accent4">
                <a:lumMod val="60000"/>
                <a:lumOff val="40000"/>
              </a:schemeClr>
            </a:gs>
            <a:gs pos="100000">
              <a:schemeClr val="accent6">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0072981-D244-59A0-1895-8865CB3C77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183" y="582416"/>
            <a:ext cx="11901634" cy="5693167"/>
          </a:xfrm>
          <a:prstGeom prst="rect">
            <a:avLst/>
          </a:prstGeom>
          <a:effectLst>
            <a:softEdge rad="127000"/>
          </a:effectLst>
        </p:spPr>
      </p:pic>
      <p:sp>
        <p:nvSpPr>
          <p:cNvPr id="3" name="CasellaDiTesto 2">
            <a:extLst>
              <a:ext uri="{FF2B5EF4-FFF2-40B4-BE49-F238E27FC236}">
                <a16:creationId xmlns:a16="http://schemas.microsoft.com/office/drawing/2014/main" id="{27956BAB-9EF4-70E2-450D-7D59D8E1FC3D}"/>
              </a:ext>
            </a:extLst>
          </p:cNvPr>
          <p:cNvSpPr txBox="1"/>
          <p:nvPr/>
        </p:nvSpPr>
        <p:spPr>
          <a:xfrm>
            <a:off x="5676900" y="6304309"/>
            <a:ext cx="838200" cy="461665"/>
          </a:xfrm>
          <a:prstGeom prst="rect">
            <a:avLst/>
          </a:prstGeom>
          <a:noFill/>
        </p:spPr>
        <p:txBody>
          <a:bodyPr wrap="square" rtlCol="0">
            <a:spAutoFit/>
          </a:bodyPr>
          <a:lstStyle/>
          <a:p>
            <a:r>
              <a:rPr lang="it-IT" sz="2400" dirty="0">
                <a:solidFill>
                  <a:schemeClr val="bg2">
                    <a:lumMod val="50000"/>
                  </a:schemeClr>
                </a:solidFill>
              </a:rPr>
              <a:t>1955</a:t>
            </a:r>
          </a:p>
        </p:txBody>
      </p:sp>
      <p:pic>
        <p:nvPicPr>
          <p:cNvPr id="4" name="Immagine 3">
            <a:extLst>
              <a:ext uri="{FF2B5EF4-FFF2-40B4-BE49-F238E27FC236}">
                <a16:creationId xmlns:a16="http://schemas.microsoft.com/office/drawing/2014/main" id="{459FDC9F-4EFD-4DDC-F9A7-03A1D9903812}"/>
              </a:ext>
            </a:extLst>
          </p:cNvPr>
          <p:cNvPicPr>
            <a:picLocks noChangeAspect="1"/>
          </p:cNvPicPr>
          <p:nvPr/>
        </p:nvPicPr>
        <p:blipFill>
          <a:blip r:embed="rId3"/>
          <a:stretch>
            <a:fillRect/>
          </a:stretch>
        </p:blipFill>
        <p:spPr>
          <a:xfrm>
            <a:off x="614246" y="313698"/>
            <a:ext cx="9255513" cy="6544302"/>
          </a:xfrm>
          <a:prstGeom prst="rect">
            <a:avLst/>
          </a:prstGeom>
          <a:effectLst>
            <a:softEdge rad="38100"/>
          </a:effectLst>
        </p:spPr>
      </p:pic>
      <p:pic>
        <p:nvPicPr>
          <p:cNvPr id="8" name="Immagine 7">
            <a:extLst>
              <a:ext uri="{FF2B5EF4-FFF2-40B4-BE49-F238E27FC236}">
                <a16:creationId xmlns:a16="http://schemas.microsoft.com/office/drawing/2014/main" id="{0F6FADAE-3E03-47B2-CB22-95A093E41885}"/>
              </a:ext>
            </a:extLst>
          </p:cNvPr>
          <p:cNvPicPr>
            <a:picLocks noChangeAspect="1"/>
          </p:cNvPicPr>
          <p:nvPr/>
        </p:nvPicPr>
        <p:blipFill>
          <a:blip r:embed="rId4"/>
          <a:stretch>
            <a:fillRect/>
          </a:stretch>
        </p:blipFill>
        <p:spPr>
          <a:xfrm>
            <a:off x="609795" y="295148"/>
            <a:ext cx="9259964" cy="6544302"/>
          </a:xfrm>
          <a:prstGeom prst="rect">
            <a:avLst/>
          </a:prstGeom>
          <a:effectLst>
            <a:softEdge rad="63500"/>
          </a:effectLst>
        </p:spPr>
      </p:pic>
      <p:sp>
        <p:nvSpPr>
          <p:cNvPr id="6" name="Rettangolo con angoli arrotondati 5">
            <a:extLst>
              <a:ext uri="{FF2B5EF4-FFF2-40B4-BE49-F238E27FC236}">
                <a16:creationId xmlns:a16="http://schemas.microsoft.com/office/drawing/2014/main" id="{A392C6C2-CD10-6D1A-66A1-B05110F6DADA}"/>
              </a:ext>
            </a:extLst>
          </p:cNvPr>
          <p:cNvSpPr/>
          <p:nvPr/>
        </p:nvSpPr>
        <p:spPr>
          <a:xfrm>
            <a:off x="4583151" y="3434574"/>
            <a:ext cx="2291341" cy="2966226"/>
          </a:xfrm>
          <a:prstGeom prst="roundRect">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81842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albero, aria aperta, autunno, pianta">
            <a:extLst>
              <a:ext uri="{FF2B5EF4-FFF2-40B4-BE49-F238E27FC236}">
                <a16:creationId xmlns:a16="http://schemas.microsoft.com/office/drawing/2014/main" id="{BA71F051-0FBB-DF2C-8131-79B81D7F5A90}"/>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1999" cy="6830046"/>
          </a:xfrm>
          <a:prstGeom prst="rect">
            <a:avLst/>
          </a:prstGeom>
          <a:effectLst>
            <a:softEdge rad="254000"/>
          </a:effectLst>
        </p:spPr>
      </p:pic>
      <p:sp>
        <p:nvSpPr>
          <p:cNvPr id="4" name="CasellaDiTesto 3">
            <a:extLst>
              <a:ext uri="{FF2B5EF4-FFF2-40B4-BE49-F238E27FC236}">
                <a16:creationId xmlns:a16="http://schemas.microsoft.com/office/drawing/2014/main" id="{0D038708-05F3-3A2A-BCB6-B128C1A9FBD5}"/>
              </a:ext>
            </a:extLst>
          </p:cNvPr>
          <p:cNvSpPr txBox="1"/>
          <p:nvPr/>
        </p:nvSpPr>
        <p:spPr>
          <a:xfrm>
            <a:off x="3236663" y="407107"/>
            <a:ext cx="4445401" cy="1369606"/>
          </a:xfrm>
          <a:prstGeom prst="rect">
            <a:avLst/>
          </a:prstGeom>
          <a:gradFill>
            <a:gsLst>
              <a:gs pos="100000">
                <a:srgbClr val="DAD6A9"/>
              </a:gs>
              <a:gs pos="0">
                <a:schemeClr val="accent4">
                  <a:lumMod val="60000"/>
                  <a:lumOff val="40000"/>
                </a:schemeClr>
              </a:gs>
              <a:gs pos="100000">
                <a:schemeClr val="accent4">
                  <a:lumMod val="60000"/>
                  <a:lumOff val="40000"/>
                </a:schemeClr>
              </a:gs>
              <a:gs pos="100000">
                <a:schemeClr val="accent6">
                  <a:lumMod val="60000"/>
                  <a:lumOff val="40000"/>
                </a:schemeClr>
              </a:gs>
              <a:gs pos="100000">
                <a:schemeClr val="accent1">
                  <a:lumMod val="30000"/>
                  <a:lumOff val="70000"/>
                </a:schemeClr>
              </a:gs>
            </a:gsLst>
            <a:lin ang="5400000" scaled="1"/>
          </a:gradFill>
          <a:effectLst>
            <a:softEdge rad="63500"/>
          </a:effectLst>
        </p:spPr>
        <p:txBody>
          <a:bodyPr wrap="square" rtlCol="0">
            <a:spAutoFit/>
          </a:bodyPr>
          <a:lstStyle/>
          <a:p>
            <a:pPr algn="ctr"/>
            <a:r>
              <a:rPr lang="it-IT" sz="2400" b="1" i="1" dirty="0">
                <a:solidFill>
                  <a:srgbClr val="C00000"/>
                </a:solidFill>
                <a:latin typeface="Verdana" panose="020B0604030504040204" pitchFamily="34" charset="0"/>
                <a:ea typeface="Verdana" panose="020B0604030504040204" pitchFamily="34" charset="0"/>
              </a:rPr>
              <a:t>Superficie a vigneto </a:t>
            </a:r>
          </a:p>
          <a:p>
            <a:pPr algn="ctr"/>
            <a:r>
              <a:rPr lang="it-IT" sz="2400" b="1" i="1" dirty="0">
                <a:solidFill>
                  <a:srgbClr val="C00000"/>
                </a:solidFill>
                <a:latin typeface="Verdana" panose="020B0604030504040204" pitchFamily="34" charset="0"/>
                <a:ea typeface="Verdana" panose="020B0604030504040204" pitchFamily="34" charset="0"/>
              </a:rPr>
              <a:t>nelle terre del vino Boca</a:t>
            </a:r>
          </a:p>
          <a:p>
            <a:pPr algn="ctr"/>
            <a:endParaRPr lang="it-IT" sz="2000" b="1" i="1" dirty="0">
              <a:solidFill>
                <a:srgbClr val="C00000"/>
              </a:solidFill>
            </a:endParaRPr>
          </a:p>
          <a:p>
            <a:pPr algn="ctr"/>
            <a:endParaRPr lang="it-IT" sz="1500" i="1" dirty="0">
              <a:solidFill>
                <a:srgbClr val="C00000"/>
              </a:solidFill>
              <a:latin typeface="Verdana" panose="020B0604030504040204" pitchFamily="34" charset="0"/>
            </a:endParaRPr>
          </a:p>
        </p:txBody>
      </p:sp>
      <p:cxnSp>
        <p:nvCxnSpPr>
          <p:cNvPr id="2" name="Connettore diritto 1">
            <a:extLst>
              <a:ext uri="{FF2B5EF4-FFF2-40B4-BE49-F238E27FC236}">
                <a16:creationId xmlns:a16="http://schemas.microsoft.com/office/drawing/2014/main" id="{44EC99CD-3FDD-C094-1BE5-E966F5864C8D}"/>
              </a:ext>
            </a:extLst>
          </p:cNvPr>
          <p:cNvCxnSpPr>
            <a:cxnSpLocks/>
          </p:cNvCxnSpPr>
          <p:nvPr/>
        </p:nvCxnSpPr>
        <p:spPr>
          <a:xfrm>
            <a:off x="3342752" y="2533859"/>
            <a:ext cx="4371033"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 name="Connettore diritto 4">
            <a:extLst>
              <a:ext uri="{FF2B5EF4-FFF2-40B4-BE49-F238E27FC236}">
                <a16:creationId xmlns:a16="http://schemas.microsoft.com/office/drawing/2014/main" id="{D465C662-8C36-B2E8-C26B-81AFDF276AC9}"/>
              </a:ext>
            </a:extLst>
          </p:cNvPr>
          <p:cNvCxnSpPr>
            <a:cxnSpLocks/>
          </p:cNvCxnSpPr>
          <p:nvPr/>
        </p:nvCxnSpPr>
        <p:spPr>
          <a:xfrm>
            <a:off x="3342752" y="2867129"/>
            <a:ext cx="4371033"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 name="Connettore diritto 5">
            <a:extLst>
              <a:ext uri="{FF2B5EF4-FFF2-40B4-BE49-F238E27FC236}">
                <a16:creationId xmlns:a16="http://schemas.microsoft.com/office/drawing/2014/main" id="{9AA8D452-E698-82BA-EC37-02F791057075}"/>
              </a:ext>
            </a:extLst>
          </p:cNvPr>
          <p:cNvCxnSpPr>
            <a:cxnSpLocks/>
          </p:cNvCxnSpPr>
          <p:nvPr/>
        </p:nvCxnSpPr>
        <p:spPr>
          <a:xfrm>
            <a:off x="3342752" y="3230545"/>
            <a:ext cx="4371033"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 name="Connettore diritto 6">
            <a:extLst>
              <a:ext uri="{FF2B5EF4-FFF2-40B4-BE49-F238E27FC236}">
                <a16:creationId xmlns:a16="http://schemas.microsoft.com/office/drawing/2014/main" id="{C51997E8-10DE-3422-6F00-F3531975913E}"/>
              </a:ext>
            </a:extLst>
          </p:cNvPr>
          <p:cNvCxnSpPr>
            <a:cxnSpLocks/>
          </p:cNvCxnSpPr>
          <p:nvPr/>
        </p:nvCxnSpPr>
        <p:spPr>
          <a:xfrm>
            <a:off x="3342752" y="3583911"/>
            <a:ext cx="4371033"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 name="Connettore diritto 7">
            <a:extLst>
              <a:ext uri="{FF2B5EF4-FFF2-40B4-BE49-F238E27FC236}">
                <a16:creationId xmlns:a16="http://schemas.microsoft.com/office/drawing/2014/main" id="{60175DAD-D7B4-4EC7-64A1-489413A31DB6}"/>
              </a:ext>
            </a:extLst>
          </p:cNvPr>
          <p:cNvCxnSpPr>
            <a:cxnSpLocks/>
          </p:cNvCxnSpPr>
          <p:nvPr/>
        </p:nvCxnSpPr>
        <p:spPr>
          <a:xfrm>
            <a:off x="3342752" y="5615354"/>
            <a:ext cx="4371033"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 name="Connettore diritto 8">
            <a:extLst>
              <a:ext uri="{FF2B5EF4-FFF2-40B4-BE49-F238E27FC236}">
                <a16:creationId xmlns:a16="http://schemas.microsoft.com/office/drawing/2014/main" id="{A532C341-143C-4929-4D01-059CE37E2877}"/>
              </a:ext>
            </a:extLst>
          </p:cNvPr>
          <p:cNvCxnSpPr>
            <a:cxnSpLocks/>
          </p:cNvCxnSpPr>
          <p:nvPr/>
        </p:nvCxnSpPr>
        <p:spPr>
          <a:xfrm>
            <a:off x="3342752" y="3928905"/>
            <a:ext cx="4371033"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 name="Connettore diritto 9">
            <a:extLst>
              <a:ext uri="{FF2B5EF4-FFF2-40B4-BE49-F238E27FC236}">
                <a16:creationId xmlns:a16="http://schemas.microsoft.com/office/drawing/2014/main" id="{EA52CF52-3B12-8FFC-B08F-75C440A65AD9}"/>
              </a:ext>
            </a:extLst>
          </p:cNvPr>
          <p:cNvCxnSpPr>
            <a:cxnSpLocks/>
          </p:cNvCxnSpPr>
          <p:nvPr/>
        </p:nvCxnSpPr>
        <p:spPr>
          <a:xfrm>
            <a:off x="3342752" y="4262176"/>
            <a:ext cx="4371033"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 name="Connettore diritto 10">
            <a:extLst>
              <a:ext uri="{FF2B5EF4-FFF2-40B4-BE49-F238E27FC236}">
                <a16:creationId xmlns:a16="http://schemas.microsoft.com/office/drawing/2014/main" id="{B7B151EB-54BE-F91A-A2A8-E1FA84902317}"/>
              </a:ext>
            </a:extLst>
          </p:cNvPr>
          <p:cNvCxnSpPr>
            <a:cxnSpLocks/>
          </p:cNvCxnSpPr>
          <p:nvPr/>
        </p:nvCxnSpPr>
        <p:spPr>
          <a:xfrm>
            <a:off x="3342752" y="4605494"/>
            <a:ext cx="4371033"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897E9BF1-CD5B-C1E2-DF6C-669243D19EFE}"/>
              </a:ext>
            </a:extLst>
          </p:cNvPr>
          <p:cNvCxnSpPr>
            <a:cxnSpLocks/>
          </p:cNvCxnSpPr>
          <p:nvPr/>
        </p:nvCxnSpPr>
        <p:spPr>
          <a:xfrm>
            <a:off x="3342752" y="4958861"/>
            <a:ext cx="4371033"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A2E6C306-0F91-63B5-3285-B346E777E05A}"/>
              </a:ext>
            </a:extLst>
          </p:cNvPr>
          <p:cNvCxnSpPr>
            <a:cxnSpLocks/>
          </p:cNvCxnSpPr>
          <p:nvPr/>
        </p:nvCxnSpPr>
        <p:spPr>
          <a:xfrm>
            <a:off x="3342752" y="5282441"/>
            <a:ext cx="4371033"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4" name="Rettangolo 13">
            <a:extLst>
              <a:ext uri="{FF2B5EF4-FFF2-40B4-BE49-F238E27FC236}">
                <a16:creationId xmlns:a16="http://schemas.microsoft.com/office/drawing/2014/main" id="{1A2C764F-1B67-0053-0785-AF42FF5154D4}"/>
              </a:ext>
            </a:extLst>
          </p:cNvPr>
          <p:cNvSpPr/>
          <p:nvPr/>
        </p:nvSpPr>
        <p:spPr>
          <a:xfrm>
            <a:off x="5855517" y="2563162"/>
            <a:ext cx="233161" cy="3055991"/>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14">
            <a:extLst>
              <a:ext uri="{FF2B5EF4-FFF2-40B4-BE49-F238E27FC236}">
                <a16:creationId xmlns:a16="http://schemas.microsoft.com/office/drawing/2014/main" id="{A6ABB9C0-2E89-5045-50AC-54334792D275}"/>
              </a:ext>
            </a:extLst>
          </p:cNvPr>
          <p:cNvSpPr/>
          <p:nvPr/>
        </p:nvSpPr>
        <p:spPr>
          <a:xfrm>
            <a:off x="6185561" y="3937277"/>
            <a:ext cx="234375" cy="1668845"/>
          </a:xfrm>
          <a:prstGeom prst="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a:extLst>
              <a:ext uri="{FF2B5EF4-FFF2-40B4-BE49-F238E27FC236}">
                <a16:creationId xmlns:a16="http://schemas.microsoft.com/office/drawing/2014/main" id="{4834575E-65FD-A379-0FA5-C96D7991255B}"/>
              </a:ext>
            </a:extLst>
          </p:cNvPr>
          <p:cNvSpPr/>
          <p:nvPr/>
        </p:nvSpPr>
        <p:spPr>
          <a:xfrm>
            <a:off x="4163762" y="4974982"/>
            <a:ext cx="211015" cy="638025"/>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16">
            <a:extLst>
              <a:ext uri="{FF2B5EF4-FFF2-40B4-BE49-F238E27FC236}">
                <a16:creationId xmlns:a16="http://schemas.microsoft.com/office/drawing/2014/main" id="{9FD22BAA-2B96-28C0-3433-7F7AE3C18EF7}"/>
              </a:ext>
            </a:extLst>
          </p:cNvPr>
          <p:cNvSpPr/>
          <p:nvPr/>
        </p:nvSpPr>
        <p:spPr>
          <a:xfrm>
            <a:off x="4490013" y="5310766"/>
            <a:ext cx="211015" cy="303126"/>
          </a:xfrm>
          <a:prstGeom prst="rect">
            <a:avLst/>
          </a:prstGeom>
          <a:solidFill>
            <a:schemeClr val="accent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CasellaDiTesto 17">
            <a:extLst>
              <a:ext uri="{FF2B5EF4-FFF2-40B4-BE49-F238E27FC236}">
                <a16:creationId xmlns:a16="http://schemas.microsoft.com/office/drawing/2014/main" id="{7F4A3A2C-DF12-4203-61CA-6C9DFBCAAC35}"/>
              </a:ext>
            </a:extLst>
          </p:cNvPr>
          <p:cNvSpPr txBox="1"/>
          <p:nvPr/>
        </p:nvSpPr>
        <p:spPr>
          <a:xfrm>
            <a:off x="2952873" y="2003376"/>
            <a:ext cx="470263" cy="307777"/>
          </a:xfrm>
          <a:prstGeom prst="rect">
            <a:avLst/>
          </a:prstGeom>
          <a:noFill/>
        </p:spPr>
        <p:txBody>
          <a:bodyPr wrap="square" rtlCol="0">
            <a:spAutoFit/>
          </a:bodyPr>
          <a:lstStyle/>
          <a:p>
            <a:r>
              <a:rPr lang="it-IT" sz="1400" b="1" dirty="0">
                <a:solidFill>
                  <a:srgbClr val="C00000"/>
                </a:solidFill>
                <a:latin typeface="Verdana" panose="020B0604030504040204" pitchFamily="34" charset="0"/>
                <a:ea typeface="Verdana" panose="020B0604030504040204" pitchFamily="34" charset="0"/>
              </a:rPr>
              <a:t>50</a:t>
            </a:r>
          </a:p>
        </p:txBody>
      </p:sp>
      <p:cxnSp>
        <p:nvCxnSpPr>
          <p:cNvPr id="19" name="Connettore diritto 18">
            <a:extLst>
              <a:ext uri="{FF2B5EF4-FFF2-40B4-BE49-F238E27FC236}">
                <a16:creationId xmlns:a16="http://schemas.microsoft.com/office/drawing/2014/main" id="{D89FC3B1-80A8-1911-9243-02DE7C8058C7}"/>
              </a:ext>
            </a:extLst>
          </p:cNvPr>
          <p:cNvCxnSpPr>
            <a:cxnSpLocks/>
          </p:cNvCxnSpPr>
          <p:nvPr/>
        </p:nvCxnSpPr>
        <p:spPr>
          <a:xfrm>
            <a:off x="3342752" y="2184529"/>
            <a:ext cx="4371033"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0" name="CasellaDiTesto 19">
            <a:extLst>
              <a:ext uri="{FF2B5EF4-FFF2-40B4-BE49-F238E27FC236}">
                <a16:creationId xmlns:a16="http://schemas.microsoft.com/office/drawing/2014/main" id="{07AEDB1E-9EE3-FDA5-7457-5CE2BC611833}"/>
              </a:ext>
            </a:extLst>
          </p:cNvPr>
          <p:cNvSpPr txBox="1"/>
          <p:nvPr/>
        </p:nvSpPr>
        <p:spPr>
          <a:xfrm>
            <a:off x="2000170" y="3673445"/>
            <a:ext cx="934505" cy="369332"/>
          </a:xfrm>
          <a:prstGeom prst="rect">
            <a:avLst/>
          </a:prstGeom>
          <a:noFill/>
        </p:spPr>
        <p:txBody>
          <a:bodyPr wrap="square" rtlCol="0">
            <a:spAutoFit/>
          </a:bodyPr>
          <a:lstStyle/>
          <a:p>
            <a:r>
              <a:rPr lang="it-IT" b="1" dirty="0">
                <a:solidFill>
                  <a:srgbClr val="C00000"/>
                </a:solidFill>
                <a:latin typeface="Verdana" panose="020B0604030504040204" pitchFamily="34" charset="0"/>
                <a:ea typeface="Verdana" panose="020B0604030504040204" pitchFamily="34" charset="0"/>
              </a:rPr>
              <a:t>ettari</a:t>
            </a:r>
            <a:endParaRPr lang="it-IT" b="1" dirty="0">
              <a:solidFill>
                <a:srgbClr val="C00000"/>
              </a:solidFill>
            </a:endParaRPr>
          </a:p>
        </p:txBody>
      </p:sp>
      <p:sp>
        <p:nvSpPr>
          <p:cNvPr id="21" name="CasellaDiTesto 20">
            <a:extLst>
              <a:ext uri="{FF2B5EF4-FFF2-40B4-BE49-F238E27FC236}">
                <a16:creationId xmlns:a16="http://schemas.microsoft.com/office/drawing/2014/main" id="{D229355B-464A-7DFC-7C13-CB1AA4237DD0}"/>
              </a:ext>
            </a:extLst>
          </p:cNvPr>
          <p:cNvSpPr txBox="1"/>
          <p:nvPr/>
        </p:nvSpPr>
        <p:spPr>
          <a:xfrm>
            <a:off x="3692687" y="5664795"/>
            <a:ext cx="1364179" cy="646331"/>
          </a:xfrm>
          <a:prstGeom prst="rect">
            <a:avLst/>
          </a:prstGeom>
          <a:noFill/>
        </p:spPr>
        <p:txBody>
          <a:bodyPr wrap="square" rtlCol="0">
            <a:spAutoFit/>
          </a:bodyPr>
          <a:lstStyle/>
          <a:p>
            <a:pPr algn="ctr"/>
            <a:r>
              <a:rPr lang="it-IT" b="1" dirty="0">
                <a:solidFill>
                  <a:srgbClr val="C00000"/>
                </a:solidFill>
                <a:latin typeface="Verdana" panose="020B0604030504040204" pitchFamily="34" charset="0"/>
                <a:ea typeface="Verdana" panose="020B0604030504040204" pitchFamily="34" charset="0"/>
              </a:rPr>
              <a:t>prima del 2000</a:t>
            </a:r>
          </a:p>
        </p:txBody>
      </p:sp>
      <p:sp>
        <p:nvSpPr>
          <p:cNvPr id="22" name="CasellaDiTesto 21">
            <a:extLst>
              <a:ext uri="{FF2B5EF4-FFF2-40B4-BE49-F238E27FC236}">
                <a16:creationId xmlns:a16="http://schemas.microsoft.com/office/drawing/2014/main" id="{9FE6C599-3765-A2F9-4BC8-2EBE0C48F55E}"/>
              </a:ext>
            </a:extLst>
          </p:cNvPr>
          <p:cNvSpPr txBox="1"/>
          <p:nvPr/>
        </p:nvSpPr>
        <p:spPr>
          <a:xfrm>
            <a:off x="5595843" y="5794103"/>
            <a:ext cx="1000314" cy="369332"/>
          </a:xfrm>
          <a:prstGeom prst="rect">
            <a:avLst/>
          </a:prstGeom>
          <a:noFill/>
        </p:spPr>
        <p:txBody>
          <a:bodyPr wrap="square" rtlCol="0">
            <a:spAutoFit/>
          </a:bodyPr>
          <a:lstStyle/>
          <a:p>
            <a:pPr algn="ctr"/>
            <a:r>
              <a:rPr lang="it-IT" b="1" dirty="0">
                <a:solidFill>
                  <a:srgbClr val="C00000"/>
                </a:solidFill>
                <a:latin typeface="Verdana" panose="020B0604030504040204" pitchFamily="34" charset="0"/>
                <a:ea typeface="Verdana" panose="020B0604030504040204" pitchFamily="34" charset="0"/>
              </a:rPr>
              <a:t>2024</a:t>
            </a:r>
          </a:p>
        </p:txBody>
      </p:sp>
      <p:sp>
        <p:nvSpPr>
          <p:cNvPr id="23" name="Rettangolo 22">
            <a:extLst>
              <a:ext uri="{FF2B5EF4-FFF2-40B4-BE49-F238E27FC236}">
                <a16:creationId xmlns:a16="http://schemas.microsoft.com/office/drawing/2014/main" id="{43996B22-FBEF-D129-C4BA-F7576C062557}"/>
              </a:ext>
            </a:extLst>
          </p:cNvPr>
          <p:cNvSpPr/>
          <p:nvPr/>
        </p:nvSpPr>
        <p:spPr>
          <a:xfrm flipH="1">
            <a:off x="8868274" y="3914679"/>
            <a:ext cx="154146" cy="209524"/>
          </a:xfrm>
          <a:prstGeom prst="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Rettangolo 23">
            <a:extLst>
              <a:ext uri="{FF2B5EF4-FFF2-40B4-BE49-F238E27FC236}">
                <a16:creationId xmlns:a16="http://schemas.microsoft.com/office/drawing/2014/main" id="{78A9C09A-C5CB-7C75-4F25-0054291BEE0E}"/>
              </a:ext>
            </a:extLst>
          </p:cNvPr>
          <p:cNvSpPr/>
          <p:nvPr/>
        </p:nvSpPr>
        <p:spPr>
          <a:xfrm>
            <a:off x="8881486" y="3461488"/>
            <a:ext cx="154147" cy="209525"/>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CasellaDiTesto 25">
            <a:extLst>
              <a:ext uri="{FF2B5EF4-FFF2-40B4-BE49-F238E27FC236}">
                <a16:creationId xmlns:a16="http://schemas.microsoft.com/office/drawing/2014/main" id="{7D6F2CE0-6A71-5F74-6C74-A0440B0D332A}"/>
              </a:ext>
            </a:extLst>
          </p:cNvPr>
          <p:cNvSpPr txBox="1"/>
          <p:nvPr/>
        </p:nvSpPr>
        <p:spPr>
          <a:xfrm>
            <a:off x="9020727" y="3482055"/>
            <a:ext cx="1485866" cy="307777"/>
          </a:xfrm>
          <a:prstGeom prst="rect">
            <a:avLst/>
          </a:prstGeom>
          <a:noFill/>
        </p:spPr>
        <p:txBody>
          <a:bodyPr wrap="square" rtlCol="0">
            <a:spAutoFit/>
          </a:bodyPr>
          <a:lstStyle/>
          <a:p>
            <a:r>
              <a:rPr lang="it-IT" sz="1400" b="1" i="1" dirty="0">
                <a:solidFill>
                  <a:srgbClr val="C00000"/>
                </a:solidFill>
                <a:latin typeface="Verdana" panose="020B0604030504040204" pitchFamily="34" charset="0"/>
                <a:ea typeface="Verdana" panose="020B0604030504040204" pitchFamily="34" charset="0"/>
              </a:rPr>
              <a:t>vigneti totali</a:t>
            </a:r>
          </a:p>
        </p:txBody>
      </p:sp>
      <p:sp>
        <p:nvSpPr>
          <p:cNvPr id="27" name="CasellaDiTesto 26">
            <a:extLst>
              <a:ext uri="{FF2B5EF4-FFF2-40B4-BE49-F238E27FC236}">
                <a16:creationId xmlns:a16="http://schemas.microsoft.com/office/drawing/2014/main" id="{0C0DE182-0980-FC4B-B15B-D20E05F87D00}"/>
              </a:ext>
            </a:extLst>
          </p:cNvPr>
          <p:cNvSpPr txBox="1"/>
          <p:nvPr/>
        </p:nvSpPr>
        <p:spPr>
          <a:xfrm>
            <a:off x="9028347" y="3898761"/>
            <a:ext cx="1964550" cy="307777"/>
          </a:xfrm>
          <a:prstGeom prst="rect">
            <a:avLst/>
          </a:prstGeom>
          <a:noFill/>
        </p:spPr>
        <p:txBody>
          <a:bodyPr wrap="square" rtlCol="0">
            <a:spAutoFit/>
          </a:bodyPr>
          <a:lstStyle/>
          <a:p>
            <a:r>
              <a:rPr lang="it-IT" sz="1400" b="1" i="1" dirty="0">
                <a:solidFill>
                  <a:srgbClr val="C00000"/>
                </a:solidFill>
                <a:latin typeface="Verdana" panose="020B0604030504040204" pitchFamily="34" charset="0"/>
                <a:ea typeface="Verdana" panose="020B0604030504040204" pitchFamily="34" charset="0"/>
              </a:rPr>
              <a:t>vigneti Boca DOC</a:t>
            </a:r>
          </a:p>
        </p:txBody>
      </p:sp>
      <p:sp>
        <p:nvSpPr>
          <p:cNvPr id="28" name="CasellaDiTesto 27">
            <a:extLst>
              <a:ext uri="{FF2B5EF4-FFF2-40B4-BE49-F238E27FC236}">
                <a16:creationId xmlns:a16="http://schemas.microsoft.com/office/drawing/2014/main" id="{2825A65B-F98F-DBF4-BEFD-AE3FDBA0E33C}"/>
              </a:ext>
            </a:extLst>
          </p:cNvPr>
          <p:cNvSpPr txBox="1"/>
          <p:nvPr/>
        </p:nvSpPr>
        <p:spPr>
          <a:xfrm>
            <a:off x="2936963" y="3411095"/>
            <a:ext cx="470263" cy="307777"/>
          </a:xfrm>
          <a:prstGeom prst="rect">
            <a:avLst/>
          </a:prstGeom>
          <a:noFill/>
        </p:spPr>
        <p:txBody>
          <a:bodyPr wrap="square" rtlCol="0">
            <a:spAutoFit/>
          </a:bodyPr>
          <a:lstStyle/>
          <a:p>
            <a:r>
              <a:rPr lang="it-IT" sz="1400" b="1" dirty="0">
                <a:solidFill>
                  <a:srgbClr val="C00000"/>
                </a:solidFill>
                <a:latin typeface="Verdana" panose="020B0604030504040204" pitchFamily="34" charset="0"/>
                <a:ea typeface="Verdana" panose="020B0604030504040204" pitchFamily="34" charset="0"/>
              </a:rPr>
              <a:t>30</a:t>
            </a:r>
          </a:p>
        </p:txBody>
      </p:sp>
      <p:sp>
        <p:nvSpPr>
          <p:cNvPr id="29" name="CasellaDiTesto 28">
            <a:extLst>
              <a:ext uri="{FF2B5EF4-FFF2-40B4-BE49-F238E27FC236}">
                <a16:creationId xmlns:a16="http://schemas.microsoft.com/office/drawing/2014/main" id="{65E1AB6D-99C4-C52A-1309-81FC0816241E}"/>
              </a:ext>
            </a:extLst>
          </p:cNvPr>
          <p:cNvSpPr txBox="1"/>
          <p:nvPr/>
        </p:nvSpPr>
        <p:spPr>
          <a:xfrm>
            <a:off x="2936961" y="4108287"/>
            <a:ext cx="470263" cy="307777"/>
          </a:xfrm>
          <a:prstGeom prst="rect">
            <a:avLst/>
          </a:prstGeom>
          <a:noFill/>
        </p:spPr>
        <p:txBody>
          <a:bodyPr wrap="square" rtlCol="0">
            <a:spAutoFit/>
          </a:bodyPr>
          <a:lstStyle/>
          <a:p>
            <a:r>
              <a:rPr lang="it-IT" sz="1400" b="1" dirty="0">
                <a:solidFill>
                  <a:srgbClr val="C00000"/>
                </a:solidFill>
                <a:latin typeface="Verdana" panose="020B0604030504040204" pitchFamily="34" charset="0"/>
                <a:ea typeface="Verdana" panose="020B0604030504040204" pitchFamily="34" charset="0"/>
              </a:rPr>
              <a:t>20</a:t>
            </a:r>
          </a:p>
        </p:txBody>
      </p:sp>
      <p:sp>
        <p:nvSpPr>
          <p:cNvPr id="30" name="CasellaDiTesto 29">
            <a:extLst>
              <a:ext uri="{FF2B5EF4-FFF2-40B4-BE49-F238E27FC236}">
                <a16:creationId xmlns:a16="http://schemas.microsoft.com/office/drawing/2014/main" id="{28F46DC8-7260-0ADE-C4E2-2ED31C86CBF4}"/>
              </a:ext>
            </a:extLst>
          </p:cNvPr>
          <p:cNvSpPr txBox="1"/>
          <p:nvPr/>
        </p:nvSpPr>
        <p:spPr>
          <a:xfrm>
            <a:off x="2930432" y="4804972"/>
            <a:ext cx="470263" cy="307777"/>
          </a:xfrm>
          <a:prstGeom prst="rect">
            <a:avLst/>
          </a:prstGeom>
          <a:noFill/>
        </p:spPr>
        <p:txBody>
          <a:bodyPr wrap="square" rtlCol="0">
            <a:spAutoFit/>
          </a:bodyPr>
          <a:lstStyle/>
          <a:p>
            <a:r>
              <a:rPr lang="it-IT" sz="1400" b="1" dirty="0">
                <a:solidFill>
                  <a:srgbClr val="C00000"/>
                </a:solidFill>
                <a:latin typeface="Verdana" panose="020B0604030504040204" pitchFamily="34" charset="0"/>
                <a:ea typeface="Verdana" panose="020B0604030504040204" pitchFamily="34" charset="0"/>
              </a:rPr>
              <a:t>10</a:t>
            </a:r>
          </a:p>
        </p:txBody>
      </p:sp>
      <p:sp>
        <p:nvSpPr>
          <p:cNvPr id="31" name="CasellaDiTesto 30">
            <a:extLst>
              <a:ext uri="{FF2B5EF4-FFF2-40B4-BE49-F238E27FC236}">
                <a16:creationId xmlns:a16="http://schemas.microsoft.com/office/drawing/2014/main" id="{6309D8C7-A2D3-D255-5678-8054FD5C41B7}"/>
              </a:ext>
            </a:extLst>
          </p:cNvPr>
          <p:cNvSpPr txBox="1"/>
          <p:nvPr/>
        </p:nvSpPr>
        <p:spPr>
          <a:xfrm>
            <a:off x="2994842" y="5468504"/>
            <a:ext cx="470263" cy="307777"/>
          </a:xfrm>
          <a:prstGeom prst="rect">
            <a:avLst/>
          </a:prstGeom>
          <a:noFill/>
        </p:spPr>
        <p:txBody>
          <a:bodyPr wrap="square" rtlCol="0">
            <a:spAutoFit/>
          </a:bodyPr>
          <a:lstStyle/>
          <a:p>
            <a:r>
              <a:rPr lang="it-IT" sz="1400" b="1" dirty="0">
                <a:solidFill>
                  <a:srgbClr val="C00000"/>
                </a:solidFill>
                <a:latin typeface="Verdana" panose="020B0604030504040204" pitchFamily="34" charset="0"/>
                <a:ea typeface="Verdana" panose="020B0604030504040204" pitchFamily="34" charset="0"/>
              </a:rPr>
              <a:t>0</a:t>
            </a:r>
          </a:p>
        </p:txBody>
      </p:sp>
      <p:sp>
        <p:nvSpPr>
          <p:cNvPr id="32" name="CasellaDiTesto 31">
            <a:extLst>
              <a:ext uri="{FF2B5EF4-FFF2-40B4-BE49-F238E27FC236}">
                <a16:creationId xmlns:a16="http://schemas.microsoft.com/office/drawing/2014/main" id="{5E38B7B7-AB41-5627-4242-E0550C4328F8}"/>
              </a:ext>
            </a:extLst>
          </p:cNvPr>
          <p:cNvSpPr txBox="1"/>
          <p:nvPr/>
        </p:nvSpPr>
        <p:spPr>
          <a:xfrm>
            <a:off x="2934556" y="2707891"/>
            <a:ext cx="470263" cy="307777"/>
          </a:xfrm>
          <a:prstGeom prst="rect">
            <a:avLst/>
          </a:prstGeom>
          <a:noFill/>
        </p:spPr>
        <p:txBody>
          <a:bodyPr wrap="square" rtlCol="0">
            <a:spAutoFit/>
          </a:bodyPr>
          <a:lstStyle/>
          <a:p>
            <a:r>
              <a:rPr lang="it-IT" sz="1400" b="1" dirty="0">
                <a:solidFill>
                  <a:srgbClr val="C00000"/>
                </a:solidFill>
                <a:latin typeface="Verdana" panose="020B0604030504040204" pitchFamily="34" charset="0"/>
                <a:ea typeface="Verdana" panose="020B0604030504040204" pitchFamily="34" charset="0"/>
              </a:rPr>
              <a:t>40</a:t>
            </a:r>
          </a:p>
        </p:txBody>
      </p:sp>
    </p:spTree>
    <p:extLst>
      <p:ext uri="{BB962C8B-B14F-4D97-AF65-F5344CB8AC3E}">
        <p14:creationId xmlns:p14="http://schemas.microsoft.com/office/powerpoint/2010/main" val="4172105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21" grpId="0"/>
      <p:bldP spid="22"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1925</TotalTime>
  <Words>1160</Words>
  <Application>Microsoft Macintosh PowerPoint</Application>
  <PresentationFormat>Widescreen</PresentationFormat>
  <Paragraphs>111</Paragraphs>
  <Slides>38</Slides>
  <Notes>4</Notes>
  <HiddenSlides>0</HiddenSlides>
  <MMClips>1</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38</vt:i4>
      </vt:variant>
    </vt:vector>
  </HeadingPairs>
  <TitlesOfParts>
    <vt:vector size="44" baseType="lpstr">
      <vt:lpstr>Aptos</vt:lpstr>
      <vt:lpstr>Arial</vt:lpstr>
      <vt:lpstr>Calibri</vt:lpstr>
      <vt:lpstr>Calibri Light</vt:lpstr>
      <vt:lpstr>Verdana</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Mauro Bettini</cp:lastModifiedBy>
  <cp:revision>28</cp:revision>
  <dcterms:created xsi:type="dcterms:W3CDTF">2024-10-30T13:05:06Z</dcterms:created>
  <dcterms:modified xsi:type="dcterms:W3CDTF">2024-12-02T21:13:39Z</dcterms:modified>
</cp:coreProperties>
</file>