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34"/>
  </p:notesMasterIdLst>
  <p:sldIdLst>
    <p:sldId id="351" r:id="rId5"/>
    <p:sldId id="405" r:id="rId6"/>
    <p:sldId id="551" r:id="rId7"/>
    <p:sldId id="577" r:id="rId8"/>
    <p:sldId id="359" r:id="rId9"/>
    <p:sldId id="549" r:id="rId10"/>
    <p:sldId id="569" r:id="rId11"/>
    <p:sldId id="548" r:id="rId12"/>
    <p:sldId id="576" r:id="rId13"/>
    <p:sldId id="575" r:id="rId14"/>
    <p:sldId id="604" r:id="rId15"/>
    <p:sldId id="868" r:id="rId16"/>
    <p:sldId id="445" r:id="rId17"/>
    <p:sldId id="869" r:id="rId18"/>
    <p:sldId id="870" r:id="rId19"/>
    <p:sldId id="580" r:id="rId20"/>
    <p:sldId id="581" r:id="rId21"/>
    <p:sldId id="572" r:id="rId22"/>
    <p:sldId id="583" r:id="rId23"/>
    <p:sldId id="871" r:id="rId24"/>
    <p:sldId id="872" r:id="rId25"/>
    <p:sldId id="873" r:id="rId26"/>
    <p:sldId id="590" r:id="rId27"/>
    <p:sldId id="486" r:id="rId28"/>
    <p:sldId id="874" r:id="rId29"/>
    <p:sldId id="875" r:id="rId30"/>
    <p:sldId id="877" r:id="rId31"/>
    <p:sldId id="878" r:id="rId32"/>
    <p:sldId id="388" r:id="rId33"/>
  </p:sldIdLst>
  <p:sldSz cx="14770100" cy="10337800"/>
  <p:notesSz cx="14770100" cy="103378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7C80"/>
    <a:srgbClr val="009900"/>
    <a:srgbClr val="FFCC00"/>
    <a:srgbClr val="FFFF99"/>
    <a:srgbClr val="CFDEB0"/>
    <a:srgbClr val="FF5050"/>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18" autoAdjust="0"/>
    <p:restoredTop sz="90164" autoAdjust="0"/>
  </p:normalViewPr>
  <p:slideViewPr>
    <p:cSldViewPr>
      <p:cViewPr varScale="1">
        <p:scale>
          <a:sx n="48" d="100"/>
          <a:sy n="48" d="100"/>
        </p:scale>
        <p:origin x="1757" y="77"/>
      </p:cViewPr>
      <p:guideLst>
        <p:guide orient="horz" pos="2880"/>
        <p:guide pos="2160"/>
      </p:guideLst>
    </p:cSldViewPr>
  </p:slideViewPr>
  <p:outlineViewPr>
    <p:cViewPr>
      <p:scale>
        <a:sx n="66" d="100"/>
        <a:sy n="66"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6400800" cy="51752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Segnaposto data 2"/>
          <p:cNvSpPr>
            <a:spLocks noGrp="1"/>
          </p:cNvSpPr>
          <p:nvPr>
            <p:ph type="dt" idx="1"/>
          </p:nvPr>
        </p:nvSpPr>
        <p:spPr>
          <a:xfrm>
            <a:off x="8366125" y="0"/>
            <a:ext cx="6400800" cy="51752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93D260B-5D6B-4406-AE8E-48EAC60DE9C7}" type="datetimeFigureOut">
              <a:rPr lang="en-US"/>
              <a:pPr>
                <a:defRPr/>
              </a:pPr>
              <a:t>12/4/2024</a:t>
            </a:fld>
            <a:endParaRPr lang="en-US"/>
          </a:p>
        </p:txBody>
      </p:sp>
      <p:sp>
        <p:nvSpPr>
          <p:cNvPr id="4" name="Segnaposto immagine diapositiva 3"/>
          <p:cNvSpPr>
            <a:spLocks noGrp="1" noRot="1" noChangeAspect="1"/>
          </p:cNvSpPr>
          <p:nvPr>
            <p:ph type="sldImg" idx="2"/>
          </p:nvPr>
        </p:nvSpPr>
        <p:spPr>
          <a:xfrm>
            <a:off x="4614863" y="774700"/>
            <a:ext cx="5540375" cy="38766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Segnaposto note 4"/>
          <p:cNvSpPr>
            <a:spLocks noGrp="1"/>
          </p:cNvSpPr>
          <p:nvPr>
            <p:ph type="body" sz="quarter" idx="3"/>
          </p:nvPr>
        </p:nvSpPr>
        <p:spPr>
          <a:xfrm>
            <a:off x="1476375" y="4910138"/>
            <a:ext cx="11817350" cy="4652962"/>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6" name="Segnaposto piè di pagina 5"/>
          <p:cNvSpPr>
            <a:spLocks noGrp="1"/>
          </p:cNvSpPr>
          <p:nvPr>
            <p:ph type="ftr" sz="quarter" idx="4"/>
          </p:nvPr>
        </p:nvSpPr>
        <p:spPr>
          <a:xfrm>
            <a:off x="0" y="9818688"/>
            <a:ext cx="6400800" cy="51752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egnaposto numero diapositiva 6"/>
          <p:cNvSpPr>
            <a:spLocks noGrp="1"/>
          </p:cNvSpPr>
          <p:nvPr>
            <p:ph type="sldNum" sz="quarter" idx="5"/>
          </p:nvPr>
        </p:nvSpPr>
        <p:spPr>
          <a:xfrm>
            <a:off x="8366125" y="9818688"/>
            <a:ext cx="6400800" cy="51752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DD2A36E-53A6-4BB5-AF41-D328AFFDCC59}" type="slidenum">
              <a:rPr lang="en-US"/>
              <a:pPr>
                <a:defRPr/>
              </a:pPr>
              <a:t>‹N›</a:t>
            </a:fld>
            <a:endParaRPr lang="en-US"/>
          </a:p>
        </p:txBody>
      </p:sp>
    </p:spTree>
    <p:extLst>
      <p:ext uri="{BB962C8B-B14F-4D97-AF65-F5344CB8AC3E}">
        <p14:creationId xmlns:p14="http://schemas.microsoft.com/office/powerpoint/2010/main" val="9930062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DDD2A36E-53A6-4BB5-AF41-D328AFFDCC59}" type="slidenum">
              <a:rPr lang="en-US" smtClean="0"/>
              <a:pPr>
                <a:defRPr/>
              </a:pPr>
              <a:t>27</a:t>
            </a:fld>
            <a:endParaRPr lang="en-US"/>
          </a:p>
        </p:txBody>
      </p:sp>
    </p:spTree>
    <p:extLst>
      <p:ext uri="{BB962C8B-B14F-4D97-AF65-F5344CB8AC3E}">
        <p14:creationId xmlns:p14="http://schemas.microsoft.com/office/powerpoint/2010/main" val="29253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DDD2A36E-53A6-4BB5-AF41-D328AFFDCC59}" type="slidenum">
              <a:rPr lang="en-US" smtClean="0"/>
              <a:pPr>
                <a:defRPr/>
              </a:pPr>
              <a:t>28</a:t>
            </a:fld>
            <a:endParaRPr lang="en-US"/>
          </a:p>
        </p:txBody>
      </p:sp>
    </p:spTree>
    <p:extLst>
      <p:ext uri="{BB962C8B-B14F-4D97-AF65-F5344CB8AC3E}">
        <p14:creationId xmlns:p14="http://schemas.microsoft.com/office/powerpoint/2010/main" val="3595224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6" name="Immagine 11"/>
          <p:cNvPicPr>
            <a:picLocks noChangeAspect="1"/>
          </p:cNvPicPr>
          <p:nvPr userDrawn="1"/>
        </p:nvPicPr>
        <p:blipFill>
          <a:blip r:embed="rId2" cstate="print"/>
          <a:srcRect/>
          <a:stretch>
            <a:fillRect/>
          </a:stretch>
        </p:blipFill>
        <p:spPr bwMode="auto">
          <a:xfrm>
            <a:off x="1060450" y="885825"/>
            <a:ext cx="3657600" cy="1997075"/>
          </a:xfrm>
          <a:prstGeom prst="rect">
            <a:avLst/>
          </a:prstGeom>
          <a:noFill/>
          <a:ln w="9525">
            <a:noFill/>
            <a:miter lim="800000"/>
            <a:headEnd/>
            <a:tailEnd/>
          </a:ln>
        </p:spPr>
      </p:pic>
      <p:sp>
        <p:nvSpPr>
          <p:cNvPr id="7" name="object 15"/>
          <p:cNvSpPr/>
          <p:nvPr userDrawn="1"/>
        </p:nvSpPr>
        <p:spPr>
          <a:xfrm>
            <a:off x="0" y="1246188"/>
            <a:ext cx="4011613" cy="8688387"/>
          </a:xfrm>
          <a:prstGeom prst="rect">
            <a:avLst/>
          </a:prstGeom>
          <a:blipFill>
            <a:blip r:embed="rId3" cstate="print"/>
            <a:stretch>
              <a:fillRect/>
            </a:stretch>
          </a:blipFill>
        </p:spPr>
        <p:txBody>
          <a:bodyPr lIns="0" tIns="0" rIns="0" bIns="0"/>
          <a:lstStyle/>
          <a:p>
            <a:pPr fontAlgn="auto">
              <a:spcBef>
                <a:spcPts val="0"/>
              </a:spcBef>
              <a:spcAft>
                <a:spcPts val="0"/>
              </a:spcAft>
              <a:defRPr/>
            </a:pPr>
            <a:endParaRPr dirty="0">
              <a:latin typeface="+mn-lt"/>
              <a:cs typeface="+mn-cs"/>
            </a:endParaRPr>
          </a:p>
        </p:txBody>
      </p:sp>
      <p:sp>
        <p:nvSpPr>
          <p:cNvPr id="2" name="Titolo 1"/>
          <p:cNvSpPr>
            <a:spLocks noGrp="1"/>
          </p:cNvSpPr>
          <p:nvPr>
            <p:ph type="ctrTitle"/>
          </p:nvPr>
        </p:nvSpPr>
        <p:spPr>
          <a:xfrm>
            <a:off x="1060450" y="3340100"/>
            <a:ext cx="12553950" cy="2216150"/>
          </a:xfrm>
          <a:prstGeom prst="rect">
            <a:avLst/>
          </a:prstGeom>
        </p:spPr>
        <p:txBody>
          <a:bodyPr anchor="ctr"/>
          <a:lstStyle>
            <a:lvl1pPr marL="0" algn="l" defTabSz="914400" rtl="0" eaLnBrk="1" latinLnBrk="0" hangingPunct="1">
              <a:lnSpc>
                <a:spcPts val="3990"/>
              </a:lnSpc>
              <a:spcBef>
                <a:spcPts val="199"/>
              </a:spcBef>
              <a:defRPr lang="en-US" sz="4800" b="0" kern="1200" spc="0" dirty="0">
                <a:solidFill>
                  <a:srgbClr val="006FC0"/>
                </a:solidFill>
                <a:latin typeface="Arial"/>
                <a:ea typeface="+mn-ea"/>
                <a:cs typeface="Arial"/>
              </a:defRPr>
            </a:lvl1pPr>
          </a:lstStyle>
          <a:p>
            <a:r>
              <a:rPr lang="it-IT"/>
              <a:t>Fare clic per modificare lo stile del titolo</a:t>
            </a:r>
            <a:endParaRPr lang="en-US" dirty="0"/>
          </a:p>
        </p:txBody>
      </p:sp>
      <p:sp>
        <p:nvSpPr>
          <p:cNvPr id="3" name="Sottotitolo 2"/>
          <p:cNvSpPr>
            <a:spLocks noGrp="1"/>
          </p:cNvSpPr>
          <p:nvPr>
            <p:ph type="subTitle" idx="1"/>
          </p:nvPr>
        </p:nvSpPr>
        <p:spPr>
          <a:xfrm>
            <a:off x="1060450" y="6108700"/>
            <a:ext cx="11493500" cy="2641600"/>
          </a:xfrm>
          <a:prstGeom prst="rect">
            <a:avLst/>
          </a:prstGeom>
        </p:spPr>
        <p:txBody>
          <a:bodyPr/>
          <a:lstStyle>
            <a:lvl1pPr marL="0" indent="0" algn="l" defTabSz="914400" rtl="0" eaLnBrk="1" latinLnBrk="0" hangingPunct="1">
              <a:buNone/>
              <a:defRPr lang="en-US" sz="3600" kern="1200" baseline="0" dirty="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22" name="Segnaposto testo 21"/>
          <p:cNvSpPr>
            <a:spLocks noGrp="1"/>
          </p:cNvSpPr>
          <p:nvPr>
            <p:ph type="body" sz="quarter" idx="10"/>
          </p:nvPr>
        </p:nvSpPr>
        <p:spPr>
          <a:xfrm>
            <a:off x="7156450" y="596900"/>
            <a:ext cx="4953000" cy="1676400"/>
          </a:xfrm>
          <a:prstGeom prst="rect">
            <a:avLst/>
          </a:prstGeom>
        </p:spPr>
        <p:txBody>
          <a:bodyPr/>
          <a:lstStyle>
            <a:lvl1pPr marL="0" indent="0">
              <a:buNone/>
              <a:defRPr/>
            </a:lvl1pPr>
          </a:lstStyle>
          <a:p>
            <a:pPr lvl="0"/>
            <a:r>
              <a:rPr lang="it-IT"/>
              <a:t>Fare clic per modificare stili del testo dello schema</a:t>
            </a:r>
          </a:p>
        </p:txBody>
      </p:sp>
      <p:sp>
        <p:nvSpPr>
          <p:cNvPr id="24" name="Segnaposto immagine 23"/>
          <p:cNvSpPr>
            <a:spLocks noGrp="1"/>
          </p:cNvSpPr>
          <p:nvPr>
            <p:ph type="pic" sz="quarter" idx="11"/>
          </p:nvPr>
        </p:nvSpPr>
        <p:spPr>
          <a:xfrm>
            <a:off x="12261850" y="596900"/>
            <a:ext cx="2286000" cy="1676400"/>
          </a:xfrm>
          <a:prstGeom prst="rect">
            <a:avLst/>
          </a:prstGeom>
        </p:spPr>
        <p:txBody>
          <a:bodyPr/>
          <a:lstStyle>
            <a:lvl1pPr marL="0" indent="0">
              <a:buNone/>
              <a:defRPr sz="2000" baseline="0"/>
            </a:lvl1pPr>
          </a:lstStyle>
          <a:p>
            <a:pPr lvl="0"/>
            <a:r>
              <a:rPr lang="it-IT" noProof="0"/>
              <a:t>Fare clic sull'icona per inserire un'immagine</a:t>
            </a:r>
            <a:endParaRPr 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4" name="Immagine 7"/>
          <p:cNvPicPr>
            <a:picLocks noChangeAspect="1"/>
          </p:cNvPicPr>
          <p:nvPr userDrawn="1"/>
        </p:nvPicPr>
        <p:blipFill>
          <a:blip r:embed="rId2" cstate="print"/>
          <a:srcRect/>
          <a:stretch>
            <a:fillRect/>
          </a:stretch>
        </p:blipFill>
        <p:spPr bwMode="auto">
          <a:xfrm>
            <a:off x="12490450" y="520700"/>
            <a:ext cx="2014538" cy="1100138"/>
          </a:xfrm>
          <a:prstGeom prst="rect">
            <a:avLst/>
          </a:prstGeom>
          <a:noFill/>
          <a:ln w="9525">
            <a:noFill/>
            <a:miter lim="800000"/>
            <a:headEnd/>
            <a:tailEnd/>
          </a:ln>
        </p:spPr>
      </p:pic>
      <p:sp>
        <p:nvSpPr>
          <p:cNvPr id="2" name="Titolo 1"/>
          <p:cNvSpPr>
            <a:spLocks noGrp="1"/>
          </p:cNvSpPr>
          <p:nvPr>
            <p:ph type="title"/>
          </p:nvPr>
        </p:nvSpPr>
        <p:spPr>
          <a:xfrm>
            <a:off x="738189" y="414339"/>
            <a:ext cx="11599862" cy="1325562"/>
          </a:xfrm>
          <a:prstGeom prst="rect">
            <a:avLst/>
          </a:prstGeom>
        </p:spPr>
        <p:txBody>
          <a:bodyPr anchor="ctr"/>
          <a:lstStyle>
            <a:lvl1pPr algn="l">
              <a:defRPr lang="en-US" sz="4400" b="0" kern="1200" spc="0" dirty="0">
                <a:solidFill>
                  <a:srgbClr val="006FC0"/>
                </a:solidFill>
                <a:latin typeface="Arial"/>
                <a:ea typeface="+mn-ea"/>
                <a:cs typeface="Arial"/>
              </a:defRPr>
            </a:lvl1pPr>
          </a:lstStyle>
          <a:p>
            <a:r>
              <a:rPr lang="it-IT"/>
              <a:t>Fare clic per modificare lo stile del titolo</a:t>
            </a:r>
            <a:endParaRPr lang="en-US" dirty="0"/>
          </a:p>
        </p:txBody>
      </p:sp>
      <p:sp>
        <p:nvSpPr>
          <p:cNvPr id="3" name="Segnaposto contenuto 2"/>
          <p:cNvSpPr>
            <a:spLocks noGrp="1"/>
          </p:cNvSpPr>
          <p:nvPr>
            <p:ph idx="1"/>
          </p:nvPr>
        </p:nvSpPr>
        <p:spPr>
          <a:xfrm>
            <a:off x="738188" y="2044701"/>
            <a:ext cx="13293725" cy="7189788"/>
          </a:xfrm>
          <a:prstGeom prst="rect">
            <a:avLst/>
          </a:prstGeom>
        </p:spPr>
        <p:txBody>
          <a:bodyPr/>
          <a:lstStyle>
            <a:lvl1pPr marL="457200" indent="-457200">
              <a:spcBef>
                <a:spcPts val="1800"/>
              </a:spcBef>
              <a:buClr>
                <a:srgbClr val="0070C0"/>
              </a:buClr>
              <a:buSzPct val="80000"/>
              <a:buFont typeface="Wingdings" panose="05000000000000000000" pitchFamily="2" charset="2"/>
              <a:buChar char="n"/>
              <a:defRPr/>
            </a:lvl1pPr>
            <a:lvl2pPr marL="914400" indent="-457200">
              <a:buClr>
                <a:srgbClr val="6BA42C"/>
              </a:buClr>
              <a:buSzPct val="80000"/>
              <a:buFont typeface="Wingdings" panose="05000000000000000000" pitchFamily="2" charset="2"/>
              <a:buChar char="l"/>
              <a:defRPr/>
            </a:lvl2pPr>
          </a:lstStyle>
          <a:p>
            <a:pPr lvl="0"/>
            <a:r>
              <a:rPr lang="it-IT"/>
              <a:t>Fare clic per modificare stili del testo dello schema</a:t>
            </a:r>
          </a:p>
          <a:p>
            <a:pPr lvl="1"/>
            <a:r>
              <a:rPr lang="it-IT"/>
              <a:t>Secondo livello</a:t>
            </a:r>
          </a:p>
        </p:txBody>
      </p:sp>
      <p:sp>
        <p:nvSpPr>
          <p:cNvPr id="5" name="Segnaposto piè di pagina 4"/>
          <p:cNvSpPr>
            <a:spLocks noGrp="1"/>
          </p:cNvSpPr>
          <p:nvPr>
            <p:ph type="ftr" sz="quarter" idx="10"/>
          </p:nvPr>
        </p:nvSpPr>
        <p:spPr>
          <a:xfrm>
            <a:off x="6623050" y="9969500"/>
            <a:ext cx="3581400" cy="414338"/>
          </a:xfrm>
        </p:spPr>
        <p:txBody>
          <a:bodyPr/>
          <a:lstStyle>
            <a:lvl1pPr>
              <a:defRPr>
                <a:solidFill>
                  <a:schemeClr val="bg1"/>
                </a:solidFill>
              </a:defRPr>
            </a:lvl1pPr>
          </a:lstStyle>
          <a:p>
            <a:pPr>
              <a:defRPr/>
            </a:pPr>
            <a:endParaRPr/>
          </a:p>
        </p:txBody>
      </p:sp>
      <p:sp>
        <p:nvSpPr>
          <p:cNvPr id="6" name="Segnaposto numero diapositiva 14"/>
          <p:cNvSpPr>
            <a:spLocks noGrp="1"/>
          </p:cNvSpPr>
          <p:nvPr>
            <p:ph type="sldNum" sz="quarter" idx="11"/>
          </p:nvPr>
        </p:nvSpPr>
        <p:spPr/>
        <p:txBody>
          <a:bodyPr/>
          <a:lstStyle>
            <a:lvl1pPr algn="ctr">
              <a:defRPr sz="2000" b="1">
                <a:solidFill>
                  <a:schemeClr val="bg1"/>
                </a:solidFill>
              </a:defRPr>
            </a:lvl1pPr>
          </a:lstStyle>
          <a:p>
            <a:pPr>
              <a:defRPr/>
            </a:pPr>
            <a:fld id="{53C541F0-5C51-4AD8-9366-884FE3746660}" type="slidenum">
              <a:rPr lang="en-US"/>
              <a:pPr>
                <a:defRPr/>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4" name="Immagine 7"/>
          <p:cNvPicPr>
            <a:picLocks noChangeAspect="1"/>
          </p:cNvPicPr>
          <p:nvPr userDrawn="1"/>
        </p:nvPicPr>
        <p:blipFill>
          <a:blip r:embed="rId2" cstate="print"/>
          <a:srcRect/>
          <a:stretch>
            <a:fillRect/>
          </a:stretch>
        </p:blipFill>
        <p:spPr bwMode="auto">
          <a:xfrm>
            <a:off x="12490450" y="520700"/>
            <a:ext cx="2014538" cy="1100138"/>
          </a:xfrm>
          <a:prstGeom prst="rect">
            <a:avLst/>
          </a:prstGeom>
          <a:noFill/>
          <a:ln w="9525">
            <a:noFill/>
            <a:miter lim="800000"/>
            <a:headEnd/>
            <a:tailEnd/>
          </a:ln>
        </p:spPr>
      </p:pic>
      <p:sp>
        <p:nvSpPr>
          <p:cNvPr id="2" name="Titolo 1"/>
          <p:cNvSpPr>
            <a:spLocks noGrp="1"/>
          </p:cNvSpPr>
          <p:nvPr>
            <p:ph type="title"/>
          </p:nvPr>
        </p:nvSpPr>
        <p:spPr>
          <a:xfrm>
            <a:off x="1166813" y="6643688"/>
            <a:ext cx="12553950" cy="2052637"/>
          </a:xfrm>
          <a:prstGeom prst="rect">
            <a:avLst/>
          </a:prstGeom>
        </p:spPr>
        <p:txBody>
          <a:bodyPr anchor="t"/>
          <a:lstStyle>
            <a:lvl1pPr algn="l">
              <a:defRPr lang="en-US" sz="3600" b="0" kern="1200" spc="0" baseline="0" dirty="0">
                <a:solidFill>
                  <a:srgbClr val="006FC0"/>
                </a:solidFill>
                <a:latin typeface="Arial"/>
                <a:ea typeface="+mn-ea"/>
                <a:cs typeface="Arial"/>
              </a:defRPr>
            </a:lvl1pPr>
          </a:lstStyle>
          <a:p>
            <a:r>
              <a:rPr lang="it-IT"/>
              <a:t>Fare clic per modificare lo stile del titolo</a:t>
            </a:r>
            <a:endParaRPr lang="en-US" dirty="0"/>
          </a:p>
        </p:txBody>
      </p:sp>
      <p:sp>
        <p:nvSpPr>
          <p:cNvPr id="3" name="Segnaposto testo 2"/>
          <p:cNvSpPr>
            <a:spLocks noGrp="1"/>
          </p:cNvSpPr>
          <p:nvPr>
            <p:ph type="body" idx="1"/>
          </p:nvPr>
        </p:nvSpPr>
        <p:spPr>
          <a:xfrm>
            <a:off x="1166813" y="4381500"/>
            <a:ext cx="12553950" cy="2262188"/>
          </a:xfrm>
          <a:prstGeom prst="rect">
            <a:avLst/>
          </a:prstGeom>
        </p:spPr>
        <p:txBody>
          <a:bodyPr anchor="b"/>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5" name="Segnaposto numero diapositiva 14"/>
          <p:cNvSpPr>
            <a:spLocks noGrp="1"/>
          </p:cNvSpPr>
          <p:nvPr>
            <p:ph type="sldNum" sz="quarter" idx="10"/>
          </p:nvPr>
        </p:nvSpPr>
        <p:spPr/>
        <p:txBody>
          <a:bodyPr/>
          <a:lstStyle>
            <a:lvl1pPr algn="ctr">
              <a:defRPr sz="2000" b="1">
                <a:solidFill>
                  <a:schemeClr val="bg1"/>
                </a:solidFill>
              </a:defRPr>
            </a:lvl1pPr>
          </a:lstStyle>
          <a:p>
            <a:pPr>
              <a:defRPr/>
            </a:pPr>
            <a:fld id="{A6A5BCA4-18AC-4987-80DF-EAF2DEF86776}" type="slidenum">
              <a:rPr lang="en-US"/>
              <a:pPr>
                <a:defRPr/>
              </a:pPr>
              <a:t>‹N›</a:t>
            </a:fld>
            <a:endParaRPr lang="en-US" dirty="0"/>
          </a:p>
        </p:txBody>
      </p:sp>
      <p:sp>
        <p:nvSpPr>
          <p:cNvPr id="6" name="Segnaposto piè di pagina 16"/>
          <p:cNvSpPr>
            <a:spLocks noGrp="1"/>
          </p:cNvSpPr>
          <p:nvPr>
            <p:ph type="ftr" sz="quarter" idx="11"/>
          </p:nvPr>
        </p:nvSpPr>
        <p:spPr/>
        <p:txBody>
          <a:bodyPr/>
          <a:lstStyle>
            <a:lvl1pPr algn="ctr">
              <a:defRPr lang="en-US" sz="2000" b="1" kern="1200">
                <a:solidFill>
                  <a:schemeClr val="bg1"/>
                </a:solidFill>
                <a:latin typeface="+mn-lt"/>
                <a:ea typeface="+mn-ea"/>
                <a:cs typeface="+mn-cs"/>
              </a:defRPr>
            </a:lvl1pPr>
          </a:lstStyle>
          <a:p>
            <a:pPr>
              <a:defRPr/>
            </a:pP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5"/>
          <p:cNvSpPr txBox="1">
            <a:spLocks/>
          </p:cNvSpPr>
          <p:nvPr userDrawn="1"/>
        </p:nvSpPr>
        <p:spPr>
          <a:xfrm>
            <a:off x="13176250" y="9959975"/>
            <a:ext cx="1593850" cy="466725"/>
          </a:xfrm>
          <a:prstGeom prst="rect">
            <a:avLst/>
          </a:prstGeom>
        </p:spPr>
        <p:txBody>
          <a:bodyPr/>
          <a:lstStyle>
            <a:defPPr>
              <a:defRPr lang="en-US"/>
            </a:defPPr>
            <a:lvl1pPr marL="0" algn="ct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dirty="0"/>
          </a:p>
        </p:txBody>
      </p:sp>
      <p:pic>
        <p:nvPicPr>
          <p:cNvPr id="3" name="Immagine 5"/>
          <p:cNvPicPr>
            <a:picLocks noChangeAspect="1"/>
          </p:cNvPicPr>
          <p:nvPr userDrawn="1"/>
        </p:nvPicPr>
        <p:blipFill>
          <a:blip r:embed="rId2" cstate="print"/>
          <a:srcRect/>
          <a:stretch>
            <a:fillRect/>
          </a:stretch>
        </p:blipFill>
        <p:spPr bwMode="auto">
          <a:xfrm>
            <a:off x="12490450" y="520700"/>
            <a:ext cx="2014538" cy="1100138"/>
          </a:xfrm>
          <a:prstGeom prst="rect">
            <a:avLst/>
          </a:prstGeom>
          <a:noFill/>
          <a:ln w="9525">
            <a:noFill/>
            <a:miter lim="800000"/>
            <a:headEnd/>
            <a:tailEnd/>
          </a:ln>
        </p:spPr>
      </p:pic>
      <p:sp>
        <p:nvSpPr>
          <p:cNvPr id="4" name="Segnaposto numero diapositiva 14"/>
          <p:cNvSpPr>
            <a:spLocks noGrp="1"/>
          </p:cNvSpPr>
          <p:nvPr>
            <p:ph type="sldNum" sz="quarter" idx="10"/>
          </p:nvPr>
        </p:nvSpPr>
        <p:spPr/>
        <p:txBody>
          <a:bodyPr/>
          <a:lstStyle>
            <a:lvl1pPr algn="ctr">
              <a:defRPr sz="2000" b="1">
                <a:solidFill>
                  <a:schemeClr val="bg1"/>
                </a:solidFill>
              </a:defRPr>
            </a:lvl1pPr>
          </a:lstStyle>
          <a:p>
            <a:pPr>
              <a:defRPr/>
            </a:pPr>
            <a:fld id="{D79E46D6-6784-4371-B6CA-74DA23CC22CB}" type="slidenum">
              <a:rPr lang="en-US"/>
              <a:pPr>
                <a:defRPr/>
              </a:pPr>
              <a:t>‹N›</a:t>
            </a:fld>
            <a:endParaRPr lang="en-US" dirty="0"/>
          </a:p>
        </p:txBody>
      </p:sp>
      <p:sp>
        <p:nvSpPr>
          <p:cNvPr id="5" name="Segnaposto piè di pagina 16"/>
          <p:cNvSpPr>
            <a:spLocks noGrp="1"/>
          </p:cNvSpPr>
          <p:nvPr>
            <p:ph type="ftr" sz="quarter" idx="11"/>
          </p:nvPr>
        </p:nvSpPr>
        <p:spPr/>
        <p:txBody>
          <a:bodyPr/>
          <a:lstStyle>
            <a:lvl1pPr algn="ctr">
              <a:defRPr lang="en-US" sz="2000" b="1" kern="1200">
                <a:solidFill>
                  <a:schemeClr val="bg1"/>
                </a:solidFill>
                <a:latin typeface="+mn-lt"/>
                <a:ea typeface="+mn-ea"/>
                <a:cs typeface="+mn-cs"/>
              </a:defRPr>
            </a:lvl1pPr>
          </a:lstStyle>
          <a:p>
            <a:pPr>
              <a:defRPr/>
            </a:pP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17"/>
          <p:cNvSpPr/>
          <p:nvPr/>
        </p:nvSpPr>
        <p:spPr>
          <a:xfrm>
            <a:off x="10401300" y="9923463"/>
            <a:ext cx="2613025" cy="503237"/>
          </a:xfrm>
          <a:custGeom>
            <a:avLst/>
            <a:gdLst/>
            <a:ahLst/>
            <a:cxnLst/>
            <a:rect l="l" t="t" r="r" b="b"/>
            <a:pathLst>
              <a:path w="2613659" h="502920">
                <a:moveTo>
                  <a:pt x="2613659" y="0"/>
                </a:moveTo>
                <a:lnTo>
                  <a:pt x="0" y="0"/>
                </a:lnTo>
                <a:lnTo>
                  <a:pt x="0" y="461772"/>
                </a:lnTo>
                <a:lnTo>
                  <a:pt x="2613659" y="461772"/>
                </a:lnTo>
                <a:lnTo>
                  <a:pt x="2613659" y="0"/>
                </a:lnTo>
                <a:close/>
              </a:path>
            </a:pathLst>
          </a:custGeom>
          <a:solidFill>
            <a:srgbClr val="4A9020"/>
          </a:solidFill>
        </p:spPr>
        <p:txBody>
          <a:bodyPr lIns="0" tIns="0" rIns="0" bIns="0"/>
          <a:lstStyle/>
          <a:p>
            <a:pPr fontAlgn="auto">
              <a:spcBef>
                <a:spcPts val="0"/>
              </a:spcBef>
              <a:spcAft>
                <a:spcPts val="0"/>
              </a:spcAft>
              <a:defRPr/>
            </a:pPr>
            <a:endParaRPr>
              <a:latin typeface="+mn-lt"/>
              <a:cs typeface="+mn-cs"/>
            </a:endParaRPr>
          </a:p>
        </p:txBody>
      </p:sp>
      <p:sp>
        <p:nvSpPr>
          <p:cNvPr id="8" name="object 16"/>
          <p:cNvSpPr/>
          <p:nvPr/>
        </p:nvSpPr>
        <p:spPr>
          <a:xfrm>
            <a:off x="13204825" y="9923463"/>
            <a:ext cx="1568450" cy="503237"/>
          </a:xfrm>
          <a:custGeom>
            <a:avLst/>
            <a:gdLst/>
            <a:ahLst/>
            <a:cxnLst/>
            <a:rect l="l" t="t" r="r" b="b"/>
            <a:pathLst>
              <a:path w="1568196" h="502920">
                <a:moveTo>
                  <a:pt x="1568196" y="0"/>
                </a:moveTo>
                <a:lnTo>
                  <a:pt x="0" y="0"/>
                </a:lnTo>
                <a:lnTo>
                  <a:pt x="0" y="461772"/>
                </a:lnTo>
                <a:lnTo>
                  <a:pt x="1568196" y="461772"/>
                </a:lnTo>
                <a:lnTo>
                  <a:pt x="1568196" y="0"/>
                </a:lnTo>
                <a:close/>
              </a:path>
            </a:pathLst>
          </a:custGeom>
          <a:solidFill>
            <a:srgbClr val="006DAB"/>
          </a:solidFill>
        </p:spPr>
        <p:txBody>
          <a:bodyPr lIns="0" tIns="0" rIns="0" bIns="0"/>
          <a:lstStyle/>
          <a:p>
            <a:pPr fontAlgn="auto">
              <a:spcBef>
                <a:spcPts val="0"/>
              </a:spcBef>
              <a:spcAft>
                <a:spcPts val="0"/>
              </a:spcAft>
              <a:defRPr/>
            </a:pPr>
            <a:endParaRPr>
              <a:latin typeface="+mn-lt"/>
              <a:cs typeface="+mn-cs"/>
            </a:endParaRPr>
          </a:p>
        </p:txBody>
      </p:sp>
      <p:sp>
        <p:nvSpPr>
          <p:cNvPr id="9" name="object 13"/>
          <p:cNvSpPr/>
          <p:nvPr/>
        </p:nvSpPr>
        <p:spPr>
          <a:xfrm>
            <a:off x="0" y="9893300"/>
            <a:ext cx="6450013" cy="503238"/>
          </a:xfrm>
          <a:custGeom>
            <a:avLst/>
            <a:gdLst/>
            <a:ahLst/>
            <a:cxnLst/>
            <a:rect l="l" t="t" r="r" b="b"/>
            <a:pathLst>
              <a:path w="6449568" h="502920">
                <a:moveTo>
                  <a:pt x="6449568" y="0"/>
                </a:moveTo>
                <a:lnTo>
                  <a:pt x="0" y="0"/>
                </a:lnTo>
                <a:lnTo>
                  <a:pt x="0" y="461772"/>
                </a:lnTo>
                <a:lnTo>
                  <a:pt x="6449568" y="461772"/>
                </a:lnTo>
                <a:lnTo>
                  <a:pt x="6449568" y="0"/>
                </a:lnTo>
                <a:close/>
              </a:path>
            </a:pathLst>
          </a:custGeom>
          <a:solidFill>
            <a:srgbClr val="4A9020"/>
          </a:solidFill>
        </p:spPr>
        <p:txBody>
          <a:bodyPr lIns="0" tIns="0" rIns="0" bIns="0" anchor="ctr"/>
          <a:lstStyle/>
          <a:p>
            <a:pPr marL="457200" lvl="2" fontAlgn="auto">
              <a:spcBef>
                <a:spcPts val="0"/>
              </a:spcBef>
              <a:spcAft>
                <a:spcPts val="0"/>
              </a:spcAft>
              <a:defRPr/>
            </a:pPr>
            <a:r>
              <a:rPr lang="it-IT" sz="2000" b="1" dirty="0">
                <a:solidFill>
                  <a:schemeClr val="bg1"/>
                </a:solidFill>
                <a:latin typeface="+mn-lt"/>
                <a:cs typeface="+mn-cs"/>
              </a:rPr>
              <a:t>Centro di Ricerca Agricoltura e Ambiente</a:t>
            </a:r>
            <a:endParaRPr lang="en-US" sz="2000" b="1" dirty="0">
              <a:solidFill>
                <a:schemeClr val="bg1"/>
              </a:solidFill>
              <a:latin typeface="+mn-lt"/>
              <a:cs typeface="+mn-cs"/>
            </a:endParaRPr>
          </a:p>
        </p:txBody>
      </p:sp>
      <p:sp>
        <p:nvSpPr>
          <p:cNvPr id="10" name="object 12"/>
          <p:cNvSpPr/>
          <p:nvPr/>
        </p:nvSpPr>
        <p:spPr>
          <a:xfrm>
            <a:off x="6610350" y="9923463"/>
            <a:ext cx="3629025" cy="503237"/>
          </a:xfrm>
          <a:custGeom>
            <a:avLst/>
            <a:gdLst/>
            <a:ahLst/>
            <a:cxnLst/>
            <a:rect l="l" t="t" r="r" b="b"/>
            <a:pathLst>
              <a:path w="3628644" h="502920">
                <a:moveTo>
                  <a:pt x="3628644" y="0"/>
                </a:moveTo>
                <a:lnTo>
                  <a:pt x="0" y="0"/>
                </a:lnTo>
                <a:lnTo>
                  <a:pt x="0" y="461772"/>
                </a:lnTo>
                <a:lnTo>
                  <a:pt x="3628644" y="461772"/>
                </a:lnTo>
                <a:lnTo>
                  <a:pt x="3628644" y="0"/>
                </a:lnTo>
                <a:close/>
              </a:path>
            </a:pathLst>
          </a:custGeom>
          <a:solidFill>
            <a:srgbClr val="006DAB"/>
          </a:solidFill>
        </p:spPr>
        <p:txBody>
          <a:bodyPr lIns="0" tIns="0" rIns="0" bIns="0"/>
          <a:lstStyle/>
          <a:p>
            <a:pPr fontAlgn="auto">
              <a:spcBef>
                <a:spcPts val="0"/>
              </a:spcBef>
              <a:spcAft>
                <a:spcPts val="0"/>
              </a:spcAft>
              <a:defRPr/>
            </a:pPr>
            <a:endParaRPr>
              <a:latin typeface="+mn-lt"/>
              <a:cs typeface="+mn-cs"/>
            </a:endParaRPr>
          </a:p>
        </p:txBody>
      </p:sp>
      <p:sp>
        <p:nvSpPr>
          <p:cNvPr id="15" name="Segnaposto numero diapositiva 14"/>
          <p:cNvSpPr>
            <a:spLocks noGrp="1"/>
          </p:cNvSpPr>
          <p:nvPr>
            <p:ph type="sldNum" sz="quarter" idx="4"/>
          </p:nvPr>
        </p:nvSpPr>
        <p:spPr>
          <a:xfrm>
            <a:off x="13281025" y="9923463"/>
            <a:ext cx="1389063" cy="415925"/>
          </a:xfrm>
          <a:prstGeom prst="rect">
            <a:avLst/>
          </a:prstGeom>
        </p:spPr>
        <p:txBody>
          <a:bodyPr vert="horz" lIns="91440" tIns="45720" rIns="91440" bIns="45720" rtlCol="0" anchor="ctr"/>
          <a:lstStyle>
            <a:lvl1pPr algn="ctr" fontAlgn="auto">
              <a:spcBef>
                <a:spcPts val="0"/>
              </a:spcBef>
              <a:spcAft>
                <a:spcPts val="0"/>
              </a:spcAft>
              <a:defRPr sz="2000" b="1">
                <a:solidFill>
                  <a:schemeClr val="bg1"/>
                </a:solidFill>
                <a:latin typeface="+mn-lt"/>
                <a:cs typeface="+mn-cs"/>
              </a:defRPr>
            </a:lvl1pPr>
          </a:lstStyle>
          <a:p>
            <a:pPr>
              <a:defRPr/>
            </a:pPr>
            <a:fld id="{F41E40C4-75A3-4A41-9CBE-0194BA2AD033}" type="slidenum">
              <a:rPr lang="en-US"/>
              <a:pPr>
                <a:defRPr/>
              </a:pPr>
              <a:t>‹N›</a:t>
            </a:fld>
            <a:endParaRPr lang="en-US" dirty="0"/>
          </a:p>
        </p:txBody>
      </p:sp>
      <p:sp>
        <p:nvSpPr>
          <p:cNvPr id="17" name="Segnaposto piè di pagina 16"/>
          <p:cNvSpPr>
            <a:spLocks noGrp="1"/>
          </p:cNvSpPr>
          <p:nvPr>
            <p:ph type="ftr" sz="quarter" idx="3"/>
          </p:nvPr>
        </p:nvSpPr>
        <p:spPr>
          <a:xfrm>
            <a:off x="6608763" y="9944100"/>
            <a:ext cx="3481387" cy="444500"/>
          </a:xfrm>
          <a:prstGeom prst="rect">
            <a:avLst/>
          </a:prstGeom>
        </p:spPr>
        <p:txBody>
          <a:bodyPr vert="horz" lIns="91440" tIns="45720" rIns="91440" bIns="45720" rtlCol="0" anchor="ctr"/>
          <a:lstStyle>
            <a:lvl1pPr algn="ctr" fontAlgn="auto">
              <a:spcBef>
                <a:spcPts val="0"/>
              </a:spcBef>
              <a:spcAft>
                <a:spcPts val="0"/>
              </a:spcAft>
              <a:defRPr lang="en-US" sz="2000" b="1" kern="1200">
                <a:solidFill>
                  <a:schemeClr val="bg1"/>
                </a:solidFill>
                <a:latin typeface="+mn-lt"/>
                <a:ea typeface="+mn-ea"/>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efano.mocali@entecra.it" TargetMode="External"/><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Immagine correlata">
            <a:extLst>
              <a:ext uri="{FF2B5EF4-FFF2-40B4-BE49-F238E27FC236}">
                <a16:creationId xmlns:a16="http://schemas.microsoft.com/office/drawing/2014/main" id="{08AB06B9-5965-4DE5-A3F5-9E754818C4BB}"/>
              </a:ext>
            </a:extLst>
          </p:cNvPr>
          <p:cNvPicPr>
            <a:picLocks noChangeAspect="1" noChangeArrowheads="1"/>
          </p:cNvPicPr>
          <p:nvPr/>
        </p:nvPicPr>
        <p:blipFill>
          <a:blip r:embed="rId2" cstate="print"/>
          <a:srcRect/>
          <a:stretch>
            <a:fillRect/>
          </a:stretch>
        </p:blipFill>
        <p:spPr bwMode="auto">
          <a:xfrm>
            <a:off x="-536" y="1928540"/>
            <a:ext cx="14770100" cy="5492844"/>
          </a:xfrm>
          <a:prstGeom prst="rect">
            <a:avLst/>
          </a:prstGeom>
          <a:noFill/>
        </p:spPr>
      </p:pic>
      <p:sp>
        <p:nvSpPr>
          <p:cNvPr id="12" name="Rettangolo 11">
            <a:extLst>
              <a:ext uri="{FF2B5EF4-FFF2-40B4-BE49-F238E27FC236}">
                <a16:creationId xmlns:a16="http://schemas.microsoft.com/office/drawing/2014/main" id="{2FD73956-FFD1-4A31-88FC-F5CA3C9D34E2}"/>
              </a:ext>
            </a:extLst>
          </p:cNvPr>
          <p:cNvSpPr/>
          <p:nvPr/>
        </p:nvSpPr>
        <p:spPr>
          <a:xfrm>
            <a:off x="5296818" y="6465044"/>
            <a:ext cx="8784976" cy="2664296"/>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15" name="Rectangle 8"/>
          <p:cNvSpPr>
            <a:spLocks noChangeArrowheads="1"/>
          </p:cNvSpPr>
          <p:nvPr/>
        </p:nvSpPr>
        <p:spPr bwMode="auto">
          <a:xfrm>
            <a:off x="256258" y="8841308"/>
            <a:ext cx="4886102" cy="1068201"/>
          </a:xfrm>
          <a:prstGeom prst="rect">
            <a:avLst/>
          </a:prstGeom>
          <a:noFill/>
          <a:ln w="9525">
            <a:noFill/>
            <a:miter lim="800000"/>
            <a:headEnd/>
            <a:tailEnd/>
          </a:ln>
        </p:spPr>
        <p:txBody>
          <a:bodyPr wrap="square" lIns="143469" tIns="71735" rIns="143469" bIns="71735" anchor="ctr">
            <a:spAutoFit/>
          </a:bodyPr>
          <a:lstStyle/>
          <a:p>
            <a:r>
              <a:rPr lang="it-IT" sz="2000" b="1" dirty="0">
                <a:solidFill>
                  <a:srgbClr val="000000"/>
                </a:solidFill>
              </a:rPr>
              <a:t>CREA-AA, Firenze (Italy)</a:t>
            </a:r>
          </a:p>
          <a:p>
            <a:r>
              <a:rPr lang="it-IT" sz="2000" b="1" dirty="0">
                <a:solidFill>
                  <a:srgbClr val="000000"/>
                </a:solidFill>
                <a:hlinkClick r:id="rId3"/>
              </a:rPr>
              <a:t>stefano.mocali@crea.gov.it</a:t>
            </a:r>
            <a:endParaRPr lang="it-IT" sz="2000" b="1" dirty="0">
              <a:solidFill>
                <a:srgbClr val="000000"/>
              </a:solidFill>
            </a:endParaRPr>
          </a:p>
          <a:p>
            <a:endParaRPr lang="it-IT" sz="2000" b="1" dirty="0">
              <a:solidFill>
                <a:srgbClr val="000000"/>
              </a:solidFill>
            </a:endParaRPr>
          </a:p>
        </p:txBody>
      </p:sp>
      <p:sp>
        <p:nvSpPr>
          <p:cNvPr id="13317" name="Rectangle 11"/>
          <p:cNvSpPr>
            <a:spLocks noChangeArrowheads="1"/>
          </p:cNvSpPr>
          <p:nvPr/>
        </p:nvSpPr>
        <p:spPr bwMode="auto">
          <a:xfrm>
            <a:off x="256258" y="7810016"/>
            <a:ext cx="3726578" cy="729647"/>
          </a:xfrm>
          <a:prstGeom prst="rect">
            <a:avLst/>
          </a:prstGeom>
          <a:noFill/>
          <a:ln w="9525">
            <a:noFill/>
            <a:miter lim="800000"/>
            <a:headEnd/>
            <a:tailEnd/>
          </a:ln>
        </p:spPr>
        <p:txBody>
          <a:bodyPr wrap="none" lIns="143469" tIns="71735" rIns="143469" bIns="71735">
            <a:spAutoFit/>
          </a:bodyPr>
          <a:lstStyle/>
          <a:p>
            <a:pPr defTabSz="6456121"/>
            <a:r>
              <a:rPr lang="it-IT" sz="3800" b="1" dirty="0">
                <a:solidFill>
                  <a:srgbClr val="000000"/>
                </a:solidFill>
              </a:rPr>
              <a:t>Stefano </a:t>
            </a:r>
            <a:r>
              <a:rPr lang="it-IT" sz="3800" b="1" dirty="0" err="1">
                <a:solidFill>
                  <a:srgbClr val="000000"/>
                </a:solidFill>
              </a:rPr>
              <a:t>Mocali</a:t>
            </a:r>
            <a:endParaRPr lang="it-IT" sz="3800" b="1" baseline="30000" dirty="0">
              <a:solidFill>
                <a:srgbClr val="000000"/>
              </a:solidFill>
            </a:endParaRPr>
          </a:p>
        </p:txBody>
      </p:sp>
      <p:sp>
        <p:nvSpPr>
          <p:cNvPr id="4" name="CasellaDiTesto 3"/>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
        <p:nvSpPr>
          <p:cNvPr id="15" name="Rectangle 8">
            <a:extLst>
              <a:ext uri="{FF2B5EF4-FFF2-40B4-BE49-F238E27FC236}">
                <a16:creationId xmlns:a16="http://schemas.microsoft.com/office/drawing/2014/main" id="{C430B998-2994-4AFC-ADB1-D8F28B9242BC}"/>
              </a:ext>
            </a:extLst>
          </p:cNvPr>
          <p:cNvSpPr>
            <a:spLocks noChangeArrowheads="1"/>
          </p:cNvSpPr>
          <p:nvPr/>
        </p:nvSpPr>
        <p:spPr bwMode="auto">
          <a:xfrm>
            <a:off x="0" y="0"/>
            <a:ext cx="1477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Rettangolo 2"/>
          <p:cNvSpPr/>
          <p:nvPr/>
        </p:nvSpPr>
        <p:spPr>
          <a:xfrm>
            <a:off x="5597905" y="6825084"/>
            <a:ext cx="8059673" cy="2088232"/>
          </a:xfrm>
          <a:prstGeom prst="rect">
            <a:avLst/>
          </a:prstGeom>
        </p:spPr>
        <p:txBody>
          <a:bodyPr vert="horz" lIns="91440" tIns="45720" rIns="91440" bIns="45720" rtlCol="0" anchor="t">
            <a:normAutofit fontScale="97500"/>
          </a:bodyPr>
          <a:lstStyle/>
          <a:p>
            <a:pPr algn="just" defTabSz="457200"/>
            <a:r>
              <a:rPr lang="it-IT" sz="4000" b="1" dirty="0"/>
              <a:t>L’importanza della biodiversità microbica del suolo per la sostenibilità dei vigneti</a:t>
            </a:r>
            <a:endParaRPr lang="it-IT" sz="4000" b="1" dirty="0">
              <a:solidFill>
                <a:schemeClr val="tx1">
                  <a:lumMod val="85000"/>
                  <a:lumOff val="15000"/>
                </a:schemeClr>
              </a:solidFill>
              <a:latin typeface="+mj-lt"/>
              <a:ea typeface="+mj-ea"/>
              <a:cs typeface="+mj-cs"/>
            </a:endParaRPr>
          </a:p>
        </p:txBody>
      </p:sp>
      <p:sp>
        <p:nvSpPr>
          <p:cNvPr id="7" name="CasellaDiTesto 6">
            <a:extLst>
              <a:ext uri="{FF2B5EF4-FFF2-40B4-BE49-F238E27FC236}">
                <a16:creationId xmlns:a16="http://schemas.microsoft.com/office/drawing/2014/main" id="{5D358B21-E87B-45EC-4BD0-0DC60A5906E0}"/>
              </a:ext>
            </a:extLst>
          </p:cNvPr>
          <p:cNvSpPr txBox="1"/>
          <p:nvPr/>
        </p:nvSpPr>
        <p:spPr>
          <a:xfrm>
            <a:off x="220996" y="119629"/>
            <a:ext cx="7164054" cy="1015663"/>
          </a:xfrm>
          <a:prstGeom prst="rect">
            <a:avLst/>
          </a:prstGeom>
          <a:noFill/>
        </p:spPr>
        <p:txBody>
          <a:bodyPr wrap="square" rtlCol="0">
            <a:spAutoFit/>
          </a:bodyPr>
          <a:lstStyle/>
          <a:p>
            <a:r>
              <a:rPr lang="it-IT" sz="2000" dirty="0"/>
              <a:t>Workshop «Buone pratiche per la biodiversità in vigneto»</a:t>
            </a:r>
          </a:p>
          <a:p>
            <a:r>
              <a:rPr lang="it-IT" sz="2000" dirty="0"/>
              <a:t>Museo Etnografico della Bassa Valsesia, Villa Caccia</a:t>
            </a:r>
          </a:p>
          <a:p>
            <a:r>
              <a:rPr lang="it-IT" sz="2000" dirty="0"/>
              <a:t>Romagnano Sesia</a:t>
            </a:r>
          </a:p>
        </p:txBody>
      </p:sp>
    </p:spTree>
    <p:extLst>
      <p:ext uri="{BB962C8B-B14F-4D97-AF65-F5344CB8AC3E}">
        <p14:creationId xmlns:p14="http://schemas.microsoft.com/office/powerpoint/2010/main" val="329858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D4ACC9B7-08EC-40A5-BA0A-44A3A0733FD1}"/>
              </a:ext>
            </a:extLst>
          </p:cNvPr>
          <p:cNvSpPr>
            <a:spLocks noGrp="1"/>
          </p:cNvSpPr>
          <p:nvPr>
            <p:ph type="sldNum" sz="quarter" idx="10"/>
          </p:nvPr>
        </p:nvSpPr>
        <p:spPr/>
        <p:txBody>
          <a:bodyPr/>
          <a:lstStyle/>
          <a:p>
            <a:pPr>
              <a:defRPr/>
            </a:pPr>
            <a:fld id="{D79E46D6-6784-4371-B6CA-74DA23CC22CB}" type="slidenum">
              <a:rPr lang="en-US" smtClean="0"/>
              <a:pPr>
                <a:defRPr/>
              </a:pPr>
              <a:t>10</a:t>
            </a:fld>
            <a:endParaRPr lang="en-US" dirty="0"/>
          </a:p>
        </p:txBody>
      </p:sp>
      <p:pic>
        <p:nvPicPr>
          <p:cNvPr id="4" name="Immagine 3">
            <a:extLst>
              <a:ext uri="{FF2B5EF4-FFF2-40B4-BE49-F238E27FC236}">
                <a16:creationId xmlns:a16="http://schemas.microsoft.com/office/drawing/2014/main" id="{3B34F45D-7980-40A4-94FB-DED88036E40C}"/>
              </a:ext>
            </a:extLst>
          </p:cNvPr>
          <p:cNvPicPr>
            <a:picLocks noChangeAspect="1"/>
          </p:cNvPicPr>
          <p:nvPr/>
        </p:nvPicPr>
        <p:blipFill rotWithShape="1">
          <a:blip r:embed="rId2"/>
          <a:srcRect l="4325" t="29218" r="10101" b="9681"/>
          <a:stretch/>
        </p:blipFill>
        <p:spPr>
          <a:xfrm>
            <a:off x="5557" y="1784524"/>
            <a:ext cx="14801670" cy="6605519"/>
          </a:xfrm>
          <a:prstGeom prst="rect">
            <a:avLst/>
          </a:prstGeom>
        </p:spPr>
      </p:pic>
      <p:sp>
        <p:nvSpPr>
          <p:cNvPr id="5" name="CasellaDiTesto 4">
            <a:extLst>
              <a:ext uri="{FF2B5EF4-FFF2-40B4-BE49-F238E27FC236}">
                <a16:creationId xmlns:a16="http://schemas.microsoft.com/office/drawing/2014/main" id="{9136B967-3134-43FE-9166-A7CD0F721CF7}"/>
              </a:ext>
            </a:extLst>
          </p:cNvPr>
          <p:cNvSpPr txBox="1"/>
          <p:nvPr/>
        </p:nvSpPr>
        <p:spPr>
          <a:xfrm>
            <a:off x="400274" y="344364"/>
            <a:ext cx="11491912" cy="821980"/>
          </a:xfrm>
          <a:prstGeom prst="rect">
            <a:avLst/>
          </a:prstGeom>
          <a:noFill/>
        </p:spPr>
        <p:txBody>
          <a:bodyPr lIns="143469" tIns="71735" rIns="143469" bIns="71735">
            <a:spAutoFit/>
          </a:bodyPr>
          <a:lstStyle/>
          <a:p>
            <a:r>
              <a:rPr lang="it-IT" sz="4400" b="1" kern="0" dirty="0" err="1">
                <a:solidFill>
                  <a:schemeClr val="tx2"/>
                </a:solidFill>
                <a:latin typeface="+mj-lt"/>
                <a:ea typeface="+mj-ea"/>
                <a:cs typeface="+mj-cs"/>
              </a:rPr>
              <a:t>Towards</a:t>
            </a:r>
            <a:r>
              <a:rPr lang="it-IT" sz="4400" b="1" kern="0" dirty="0">
                <a:solidFill>
                  <a:schemeClr val="tx2"/>
                </a:solidFill>
                <a:latin typeface="+mj-lt"/>
                <a:ea typeface="+mj-ea"/>
                <a:cs typeface="+mj-cs"/>
              </a:rPr>
              <a:t> a </a:t>
            </a:r>
            <a:r>
              <a:rPr lang="it-IT" sz="4400" b="1" kern="0" dirty="0" err="1">
                <a:solidFill>
                  <a:schemeClr val="tx2"/>
                </a:solidFill>
                <a:latin typeface="+mj-lt"/>
                <a:ea typeface="+mj-ea"/>
                <a:cs typeface="+mj-cs"/>
              </a:rPr>
              <a:t>sustainable</a:t>
            </a:r>
            <a:r>
              <a:rPr lang="it-IT" sz="4400" b="1" kern="0" dirty="0">
                <a:solidFill>
                  <a:schemeClr val="tx2"/>
                </a:solidFill>
                <a:latin typeface="+mj-lt"/>
                <a:ea typeface="+mj-ea"/>
                <a:cs typeface="+mj-cs"/>
              </a:rPr>
              <a:t> </a:t>
            </a:r>
            <a:r>
              <a:rPr lang="it-IT" sz="4400" b="1" kern="0" dirty="0" err="1">
                <a:solidFill>
                  <a:schemeClr val="tx2"/>
                </a:solidFill>
                <a:latin typeface="+mj-lt"/>
                <a:ea typeface="+mj-ea"/>
                <a:cs typeface="+mj-cs"/>
              </a:rPr>
              <a:t>agriculture</a:t>
            </a:r>
            <a:r>
              <a:rPr lang="it-IT" sz="4400" b="1" kern="0" dirty="0">
                <a:solidFill>
                  <a:schemeClr val="tx2"/>
                </a:solidFill>
                <a:latin typeface="+mj-lt"/>
                <a:ea typeface="+mj-ea"/>
                <a:cs typeface="+mj-cs"/>
              </a:rPr>
              <a:t> management</a:t>
            </a:r>
          </a:p>
        </p:txBody>
      </p:sp>
      <p:sp>
        <p:nvSpPr>
          <p:cNvPr id="6" name="Rettangolo 5">
            <a:extLst>
              <a:ext uri="{FF2B5EF4-FFF2-40B4-BE49-F238E27FC236}">
                <a16:creationId xmlns:a16="http://schemas.microsoft.com/office/drawing/2014/main" id="{48006D50-1234-4D6B-BE80-09BF2F8EB64A}"/>
              </a:ext>
            </a:extLst>
          </p:cNvPr>
          <p:cNvSpPr/>
          <p:nvPr/>
        </p:nvSpPr>
        <p:spPr>
          <a:xfrm>
            <a:off x="7601074" y="9552096"/>
            <a:ext cx="7385050" cy="369332"/>
          </a:xfrm>
          <a:prstGeom prst="rect">
            <a:avLst/>
          </a:prstGeom>
        </p:spPr>
        <p:txBody>
          <a:bodyPr>
            <a:spAutoFit/>
          </a:bodyPr>
          <a:lstStyle/>
          <a:p>
            <a:r>
              <a:rPr lang="en-US" dirty="0">
                <a:solidFill>
                  <a:srgbClr val="222222"/>
                </a:solidFill>
                <a:latin typeface="Arial" panose="020B0604020202020204" pitchFamily="34" charset="0"/>
              </a:rPr>
              <a:t>Bender, et al. (2016). </a:t>
            </a:r>
            <a:r>
              <a:rPr lang="en-US" i="1" dirty="0">
                <a:solidFill>
                  <a:srgbClr val="222222"/>
                </a:solidFill>
                <a:latin typeface="Arial" panose="020B0604020202020204" pitchFamily="34" charset="0"/>
              </a:rPr>
              <a:t>Trends in ecology &amp; evolution</a:t>
            </a:r>
            <a:r>
              <a:rPr lang="en-US" dirty="0">
                <a:solidFill>
                  <a:srgbClr val="222222"/>
                </a:solidFill>
                <a:latin typeface="Arial" panose="020B0604020202020204" pitchFamily="34" charset="0"/>
              </a:rPr>
              <a:t>, </a:t>
            </a:r>
            <a:r>
              <a:rPr lang="en-US" i="1" dirty="0">
                <a:solidFill>
                  <a:srgbClr val="222222"/>
                </a:solidFill>
                <a:latin typeface="Arial" panose="020B0604020202020204" pitchFamily="34" charset="0"/>
              </a:rPr>
              <a:t>31</a:t>
            </a:r>
            <a:r>
              <a:rPr lang="en-US" dirty="0">
                <a:solidFill>
                  <a:srgbClr val="222222"/>
                </a:solidFill>
                <a:latin typeface="Arial" panose="020B0604020202020204" pitchFamily="34" charset="0"/>
              </a:rPr>
              <a:t>(6), 440-452.</a:t>
            </a:r>
            <a:endParaRPr lang="it-IT" dirty="0"/>
          </a:p>
        </p:txBody>
      </p:sp>
      <p:sp>
        <p:nvSpPr>
          <p:cNvPr id="7" name="Rettangolo 6">
            <a:extLst>
              <a:ext uri="{FF2B5EF4-FFF2-40B4-BE49-F238E27FC236}">
                <a16:creationId xmlns:a16="http://schemas.microsoft.com/office/drawing/2014/main" id="{4358DF51-FA2B-4520-AC57-E4500D4B5A65}"/>
              </a:ext>
            </a:extLst>
          </p:cNvPr>
          <p:cNvSpPr/>
          <p:nvPr/>
        </p:nvSpPr>
        <p:spPr>
          <a:xfrm>
            <a:off x="616298" y="8409260"/>
            <a:ext cx="13465496" cy="954107"/>
          </a:xfrm>
          <a:prstGeom prst="rect">
            <a:avLst/>
          </a:prstGeom>
        </p:spPr>
        <p:txBody>
          <a:bodyPr wrap="square">
            <a:spAutoFit/>
          </a:bodyPr>
          <a:lstStyle/>
          <a:p>
            <a:r>
              <a:rPr lang="en-US" sz="2800" dirty="0">
                <a:solidFill>
                  <a:srgbClr val="000000"/>
                </a:solidFill>
                <a:latin typeface="ACHEM K+ Adv O T 6e 5d 2ec 0"/>
              </a:rPr>
              <a:t>Different approaches for agriculture management: “e</a:t>
            </a:r>
            <a:r>
              <a:rPr lang="it-IT" sz="2800" dirty="0" err="1">
                <a:solidFill>
                  <a:srgbClr val="000000"/>
                </a:solidFill>
                <a:latin typeface="ACHEM K+ Adv O T 6e 5d 2ec 0"/>
              </a:rPr>
              <a:t>ntry</a:t>
            </a:r>
            <a:r>
              <a:rPr lang="it-IT" sz="2800" dirty="0">
                <a:solidFill>
                  <a:srgbClr val="000000"/>
                </a:solidFill>
                <a:latin typeface="ACHEM K+ Adv O T 6e 5d 2ec 0"/>
              </a:rPr>
              <a:t> points</a:t>
            </a:r>
            <a:r>
              <a:rPr lang="en-US" sz="2800" dirty="0">
                <a:solidFill>
                  <a:srgbClr val="000000"/>
                </a:solidFill>
                <a:latin typeface="ACHEM K+ Adv O T 6e 5d 2ec 0"/>
              </a:rPr>
              <a:t>“</a:t>
            </a:r>
            <a:r>
              <a:rPr lang="it-IT" sz="2800" dirty="0">
                <a:solidFill>
                  <a:srgbClr val="000000"/>
                </a:solidFill>
                <a:latin typeface="ACHEM K+ Adv O T 6e 5d 2ec 0"/>
              </a:rPr>
              <a:t> include </a:t>
            </a:r>
            <a:r>
              <a:rPr lang="it-IT" sz="2800" dirty="0" err="1">
                <a:solidFill>
                  <a:srgbClr val="000000"/>
                </a:solidFill>
                <a:latin typeface="ACHEM K+ Adv O T 6e 5d 2ec 0"/>
              </a:rPr>
              <a:t>crops</a:t>
            </a:r>
            <a:r>
              <a:rPr lang="it-IT" sz="2800" dirty="0">
                <a:solidFill>
                  <a:srgbClr val="000000"/>
                </a:solidFill>
                <a:latin typeface="ACHEM K+ Adv O T 6e 5d 2ec 0"/>
              </a:rPr>
              <a:t>, </a:t>
            </a:r>
            <a:r>
              <a:rPr lang="it-IT" sz="2800" dirty="0" err="1">
                <a:solidFill>
                  <a:srgbClr val="000000"/>
                </a:solidFill>
                <a:latin typeface="ACHEM K+ Adv O T 6e 5d 2ec 0"/>
              </a:rPr>
              <a:t>soil</a:t>
            </a:r>
            <a:r>
              <a:rPr lang="it-IT" sz="2800" dirty="0">
                <a:solidFill>
                  <a:srgbClr val="000000"/>
                </a:solidFill>
                <a:latin typeface="ACHEM K+ Adv O T 6e 5d 2ec 0"/>
              </a:rPr>
              <a:t>, and </a:t>
            </a:r>
            <a:r>
              <a:rPr lang="it-IT" sz="2800" dirty="0" err="1">
                <a:solidFill>
                  <a:srgbClr val="000000"/>
                </a:solidFill>
                <a:latin typeface="ACHEM K+ Adv O T 6e 5d 2ec 0"/>
              </a:rPr>
              <a:t>microbiome</a:t>
            </a:r>
            <a:r>
              <a:rPr lang="it-IT" sz="2800" dirty="0">
                <a:solidFill>
                  <a:srgbClr val="000000"/>
                </a:solidFill>
                <a:latin typeface="ACHEM K+ Adv O T 6e 5d 2ec 0"/>
              </a:rPr>
              <a:t> management. </a:t>
            </a:r>
            <a:endParaRPr lang="it-IT" sz="2800" dirty="0"/>
          </a:p>
        </p:txBody>
      </p:sp>
      <p:sp>
        <p:nvSpPr>
          <p:cNvPr id="8" name="Rettangolo arrotondato 6">
            <a:extLst>
              <a:ext uri="{FF2B5EF4-FFF2-40B4-BE49-F238E27FC236}">
                <a16:creationId xmlns:a16="http://schemas.microsoft.com/office/drawing/2014/main" id="{F720C58C-D676-4CDC-AB14-9529B12CAC69}"/>
              </a:ext>
            </a:extLst>
          </p:cNvPr>
          <p:cNvSpPr/>
          <p:nvPr/>
        </p:nvSpPr>
        <p:spPr>
          <a:xfrm>
            <a:off x="339239" y="8337252"/>
            <a:ext cx="14102595" cy="109933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B6CF63D4-882C-A46A-2D57-4FA1D7DA5961}"/>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279265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D4ACC9B7-08EC-40A5-BA0A-44A3A0733FD1}"/>
              </a:ext>
            </a:extLst>
          </p:cNvPr>
          <p:cNvSpPr>
            <a:spLocks noGrp="1"/>
          </p:cNvSpPr>
          <p:nvPr>
            <p:ph type="sldNum" sz="quarter" idx="10"/>
          </p:nvPr>
        </p:nvSpPr>
        <p:spPr/>
        <p:txBody>
          <a:bodyPr/>
          <a:lstStyle/>
          <a:p>
            <a:pPr>
              <a:defRPr/>
            </a:pPr>
            <a:fld id="{D79E46D6-6784-4371-B6CA-74DA23CC22CB}" type="slidenum">
              <a:rPr lang="en-US" smtClean="0"/>
              <a:pPr>
                <a:defRPr/>
              </a:pPr>
              <a:t>11</a:t>
            </a:fld>
            <a:endParaRPr lang="en-US" dirty="0"/>
          </a:p>
        </p:txBody>
      </p:sp>
      <p:pic>
        <p:nvPicPr>
          <p:cNvPr id="4" name="Immagine 3">
            <a:extLst>
              <a:ext uri="{FF2B5EF4-FFF2-40B4-BE49-F238E27FC236}">
                <a16:creationId xmlns:a16="http://schemas.microsoft.com/office/drawing/2014/main" id="{3B34F45D-7980-40A4-94FB-DED88036E40C}"/>
              </a:ext>
            </a:extLst>
          </p:cNvPr>
          <p:cNvPicPr>
            <a:picLocks noChangeAspect="1"/>
          </p:cNvPicPr>
          <p:nvPr/>
        </p:nvPicPr>
        <p:blipFill rotWithShape="1">
          <a:blip r:embed="rId2"/>
          <a:srcRect l="4325" t="29218" r="10101" b="9681"/>
          <a:stretch/>
        </p:blipFill>
        <p:spPr>
          <a:xfrm>
            <a:off x="5557" y="1784524"/>
            <a:ext cx="14801670" cy="6605519"/>
          </a:xfrm>
          <a:prstGeom prst="rect">
            <a:avLst/>
          </a:prstGeom>
        </p:spPr>
      </p:pic>
      <p:sp>
        <p:nvSpPr>
          <p:cNvPr id="5" name="CasellaDiTesto 4">
            <a:extLst>
              <a:ext uri="{FF2B5EF4-FFF2-40B4-BE49-F238E27FC236}">
                <a16:creationId xmlns:a16="http://schemas.microsoft.com/office/drawing/2014/main" id="{9136B967-3134-43FE-9166-A7CD0F721CF7}"/>
              </a:ext>
            </a:extLst>
          </p:cNvPr>
          <p:cNvSpPr txBox="1"/>
          <p:nvPr/>
        </p:nvSpPr>
        <p:spPr>
          <a:xfrm>
            <a:off x="400274" y="344364"/>
            <a:ext cx="11491912" cy="821980"/>
          </a:xfrm>
          <a:prstGeom prst="rect">
            <a:avLst/>
          </a:prstGeom>
          <a:noFill/>
        </p:spPr>
        <p:txBody>
          <a:bodyPr lIns="143469" tIns="71735" rIns="143469" bIns="71735">
            <a:spAutoFit/>
          </a:bodyPr>
          <a:lstStyle/>
          <a:p>
            <a:r>
              <a:rPr lang="it-IT" sz="4400" b="1" kern="0" dirty="0" err="1">
                <a:solidFill>
                  <a:schemeClr val="tx2"/>
                </a:solidFill>
                <a:latin typeface="+mj-lt"/>
                <a:ea typeface="+mj-ea"/>
                <a:cs typeface="+mj-cs"/>
              </a:rPr>
              <a:t>Towards</a:t>
            </a:r>
            <a:r>
              <a:rPr lang="it-IT" sz="4400" b="1" kern="0" dirty="0">
                <a:solidFill>
                  <a:schemeClr val="tx2"/>
                </a:solidFill>
                <a:latin typeface="+mj-lt"/>
                <a:ea typeface="+mj-ea"/>
                <a:cs typeface="+mj-cs"/>
              </a:rPr>
              <a:t> a </a:t>
            </a:r>
            <a:r>
              <a:rPr lang="it-IT" sz="4400" b="1" kern="0" dirty="0" err="1">
                <a:solidFill>
                  <a:schemeClr val="tx2"/>
                </a:solidFill>
                <a:latin typeface="+mj-lt"/>
                <a:ea typeface="+mj-ea"/>
                <a:cs typeface="+mj-cs"/>
              </a:rPr>
              <a:t>sustainable</a:t>
            </a:r>
            <a:r>
              <a:rPr lang="it-IT" sz="4400" b="1" kern="0" dirty="0">
                <a:solidFill>
                  <a:schemeClr val="tx2"/>
                </a:solidFill>
                <a:latin typeface="+mj-lt"/>
                <a:ea typeface="+mj-ea"/>
                <a:cs typeface="+mj-cs"/>
              </a:rPr>
              <a:t> </a:t>
            </a:r>
            <a:r>
              <a:rPr lang="it-IT" sz="4400" b="1" kern="0" dirty="0" err="1">
                <a:solidFill>
                  <a:schemeClr val="tx2"/>
                </a:solidFill>
                <a:latin typeface="+mj-lt"/>
                <a:ea typeface="+mj-ea"/>
                <a:cs typeface="+mj-cs"/>
              </a:rPr>
              <a:t>agriculture</a:t>
            </a:r>
            <a:r>
              <a:rPr lang="it-IT" sz="4400" b="1" kern="0" dirty="0">
                <a:solidFill>
                  <a:schemeClr val="tx2"/>
                </a:solidFill>
                <a:latin typeface="+mj-lt"/>
                <a:ea typeface="+mj-ea"/>
                <a:cs typeface="+mj-cs"/>
              </a:rPr>
              <a:t> management</a:t>
            </a:r>
          </a:p>
        </p:txBody>
      </p:sp>
      <p:sp>
        <p:nvSpPr>
          <p:cNvPr id="6" name="Rettangolo 5">
            <a:extLst>
              <a:ext uri="{FF2B5EF4-FFF2-40B4-BE49-F238E27FC236}">
                <a16:creationId xmlns:a16="http://schemas.microsoft.com/office/drawing/2014/main" id="{48006D50-1234-4D6B-BE80-09BF2F8EB64A}"/>
              </a:ext>
            </a:extLst>
          </p:cNvPr>
          <p:cNvSpPr/>
          <p:nvPr/>
        </p:nvSpPr>
        <p:spPr>
          <a:xfrm>
            <a:off x="7601074" y="9552096"/>
            <a:ext cx="7385050" cy="369332"/>
          </a:xfrm>
          <a:prstGeom prst="rect">
            <a:avLst/>
          </a:prstGeom>
        </p:spPr>
        <p:txBody>
          <a:bodyPr>
            <a:spAutoFit/>
          </a:bodyPr>
          <a:lstStyle/>
          <a:p>
            <a:r>
              <a:rPr lang="en-US" dirty="0">
                <a:solidFill>
                  <a:srgbClr val="222222"/>
                </a:solidFill>
                <a:latin typeface="Arial" panose="020B0604020202020204" pitchFamily="34" charset="0"/>
              </a:rPr>
              <a:t>Bender, et al. (2016). </a:t>
            </a:r>
            <a:r>
              <a:rPr lang="en-US" i="1" dirty="0">
                <a:solidFill>
                  <a:srgbClr val="222222"/>
                </a:solidFill>
                <a:latin typeface="Arial" panose="020B0604020202020204" pitchFamily="34" charset="0"/>
              </a:rPr>
              <a:t>Trends in ecology &amp; evolution</a:t>
            </a:r>
            <a:r>
              <a:rPr lang="en-US" dirty="0">
                <a:solidFill>
                  <a:srgbClr val="222222"/>
                </a:solidFill>
                <a:latin typeface="Arial" panose="020B0604020202020204" pitchFamily="34" charset="0"/>
              </a:rPr>
              <a:t>, </a:t>
            </a:r>
            <a:r>
              <a:rPr lang="en-US" i="1" dirty="0">
                <a:solidFill>
                  <a:srgbClr val="222222"/>
                </a:solidFill>
                <a:latin typeface="Arial" panose="020B0604020202020204" pitchFamily="34" charset="0"/>
              </a:rPr>
              <a:t>31</a:t>
            </a:r>
            <a:r>
              <a:rPr lang="en-US" dirty="0">
                <a:solidFill>
                  <a:srgbClr val="222222"/>
                </a:solidFill>
                <a:latin typeface="Arial" panose="020B0604020202020204" pitchFamily="34" charset="0"/>
              </a:rPr>
              <a:t>(6), 440-452.</a:t>
            </a:r>
            <a:endParaRPr lang="it-IT" dirty="0"/>
          </a:p>
        </p:txBody>
      </p:sp>
      <p:sp>
        <p:nvSpPr>
          <p:cNvPr id="7" name="Rettangolo 6">
            <a:extLst>
              <a:ext uri="{FF2B5EF4-FFF2-40B4-BE49-F238E27FC236}">
                <a16:creationId xmlns:a16="http://schemas.microsoft.com/office/drawing/2014/main" id="{4358DF51-FA2B-4520-AC57-E4500D4B5A65}"/>
              </a:ext>
            </a:extLst>
          </p:cNvPr>
          <p:cNvSpPr/>
          <p:nvPr/>
        </p:nvSpPr>
        <p:spPr>
          <a:xfrm>
            <a:off x="616298" y="8409260"/>
            <a:ext cx="13465496" cy="954107"/>
          </a:xfrm>
          <a:prstGeom prst="rect">
            <a:avLst/>
          </a:prstGeom>
        </p:spPr>
        <p:txBody>
          <a:bodyPr wrap="square">
            <a:spAutoFit/>
          </a:bodyPr>
          <a:lstStyle/>
          <a:p>
            <a:r>
              <a:rPr lang="en-US" sz="2800" dirty="0">
                <a:solidFill>
                  <a:srgbClr val="000000"/>
                </a:solidFill>
                <a:latin typeface="ACHEM K+ Adv O T 6e 5d 2ec 0"/>
              </a:rPr>
              <a:t>Different approaches for agriculture management: “e</a:t>
            </a:r>
            <a:r>
              <a:rPr lang="it-IT" sz="2800" dirty="0" err="1">
                <a:solidFill>
                  <a:srgbClr val="000000"/>
                </a:solidFill>
                <a:latin typeface="ACHEM K+ Adv O T 6e 5d 2ec 0"/>
              </a:rPr>
              <a:t>ntry</a:t>
            </a:r>
            <a:r>
              <a:rPr lang="it-IT" sz="2800" dirty="0">
                <a:solidFill>
                  <a:srgbClr val="000000"/>
                </a:solidFill>
                <a:latin typeface="ACHEM K+ Adv O T 6e 5d 2ec 0"/>
              </a:rPr>
              <a:t> points</a:t>
            </a:r>
            <a:r>
              <a:rPr lang="en-US" sz="2800" dirty="0">
                <a:solidFill>
                  <a:srgbClr val="000000"/>
                </a:solidFill>
                <a:latin typeface="ACHEM K+ Adv O T 6e 5d 2ec 0"/>
              </a:rPr>
              <a:t>“</a:t>
            </a:r>
            <a:r>
              <a:rPr lang="it-IT" sz="2800" dirty="0">
                <a:solidFill>
                  <a:srgbClr val="000000"/>
                </a:solidFill>
                <a:latin typeface="ACHEM K+ Adv O T 6e 5d 2ec 0"/>
              </a:rPr>
              <a:t> include </a:t>
            </a:r>
            <a:r>
              <a:rPr lang="it-IT" sz="2800" dirty="0" err="1">
                <a:solidFill>
                  <a:srgbClr val="000000"/>
                </a:solidFill>
                <a:latin typeface="ACHEM K+ Adv O T 6e 5d 2ec 0"/>
              </a:rPr>
              <a:t>crops</a:t>
            </a:r>
            <a:r>
              <a:rPr lang="it-IT" sz="2800" dirty="0">
                <a:solidFill>
                  <a:srgbClr val="000000"/>
                </a:solidFill>
                <a:latin typeface="ACHEM K+ Adv O T 6e 5d 2ec 0"/>
              </a:rPr>
              <a:t>, </a:t>
            </a:r>
            <a:r>
              <a:rPr lang="it-IT" sz="2800" dirty="0" err="1">
                <a:solidFill>
                  <a:srgbClr val="000000"/>
                </a:solidFill>
                <a:latin typeface="ACHEM K+ Adv O T 6e 5d 2ec 0"/>
              </a:rPr>
              <a:t>soil</a:t>
            </a:r>
            <a:r>
              <a:rPr lang="it-IT" sz="2800" dirty="0">
                <a:solidFill>
                  <a:srgbClr val="000000"/>
                </a:solidFill>
                <a:latin typeface="ACHEM K+ Adv O T 6e 5d 2ec 0"/>
              </a:rPr>
              <a:t>, and </a:t>
            </a:r>
            <a:r>
              <a:rPr lang="it-IT" sz="2800" dirty="0" err="1">
                <a:solidFill>
                  <a:srgbClr val="000000"/>
                </a:solidFill>
                <a:latin typeface="ACHEM K+ Adv O T 6e 5d 2ec 0"/>
              </a:rPr>
              <a:t>microbiome</a:t>
            </a:r>
            <a:r>
              <a:rPr lang="it-IT" sz="2800" dirty="0">
                <a:solidFill>
                  <a:srgbClr val="000000"/>
                </a:solidFill>
                <a:latin typeface="ACHEM K+ Adv O T 6e 5d 2ec 0"/>
              </a:rPr>
              <a:t> management. </a:t>
            </a:r>
            <a:endParaRPr lang="it-IT" sz="2800" dirty="0"/>
          </a:p>
        </p:txBody>
      </p:sp>
      <p:sp>
        <p:nvSpPr>
          <p:cNvPr id="8" name="Rettangolo arrotondato 6">
            <a:extLst>
              <a:ext uri="{FF2B5EF4-FFF2-40B4-BE49-F238E27FC236}">
                <a16:creationId xmlns:a16="http://schemas.microsoft.com/office/drawing/2014/main" id="{F720C58C-D676-4CDC-AB14-9529B12CAC69}"/>
              </a:ext>
            </a:extLst>
          </p:cNvPr>
          <p:cNvSpPr/>
          <p:nvPr/>
        </p:nvSpPr>
        <p:spPr>
          <a:xfrm>
            <a:off x="339239" y="8337252"/>
            <a:ext cx="14102595" cy="109933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con angoli arrotondati 2">
            <a:extLst>
              <a:ext uri="{FF2B5EF4-FFF2-40B4-BE49-F238E27FC236}">
                <a16:creationId xmlns:a16="http://schemas.microsoft.com/office/drawing/2014/main" id="{8F0ABEAB-9621-417E-861F-2C63826411A9}"/>
              </a:ext>
            </a:extLst>
          </p:cNvPr>
          <p:cNvSpPr/>
          <p:nvPr/>
        </p:nvSpPr>
        <p:spPr>
          <a:xfrm>
            <a:off x="7745090" y="3872756"/>
            <a:ext cx="3744416" cy="3417950"/>
          </a:xfrm>
          <a:prstGeom prst="roundRect">
            <a:avLst>
              <a:gd name="adj" fmla="val 7749"/>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E825BFDF-4971-5613-04E4-56DF817BA93E}"/>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2945416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400274" y="1928540"/>
            <a:ext cx="13753528" cy="588069"/>
          </a:xfrm>
          <a:prstGeom prst="rect">
            <a:avLst/>
          </a:prstGeom>
          <a:noFill/>
          <a:ln w="9525">
            <a:noFill/>
            <a:miter lim="800000"/>
            <a:headEnd/>
            <a:tailEnd/>
          </a:ln>
          <a:effectLst/>
        </p:spPr>
        <p:txBody>
          <a:bodyPr wrap="square" lIns="143469" tIns="71735" rIns="143469" bIns="71735" anchor="ctr">
            <a:spAutoFit/>
          </a:bodyPr>
          <a:lstStyle/>
          <a:p>
            <a:pPr algn="just" eaLnBrk="1" hangingPunct="1">
              <a:lnSpc>
                <a:spcPct val="120000"/>
              </a:lnSpc>
            </a:pPr>
            <a:r>
              <a:rPr lang="en-US" altLang="en-US" sz="2400" dirty="0" err="1"/>
              <a:t>Nei</a:t>
            </a:r>
            <a:r>
              <a:rPr lang="en-US" altLang="en-US" sz="2400" dirty="0"/>
              <a:t> </a:t>
            </a:r>
            <a:r>
              <a:rPr lang="en-US" altLang="en-US" sz="2400" dirty="0" err="1"/>
              <a:t>vigneti</a:t>
            </a:r>
            <a:r>
              <a:rPr lang="en-US" altLang="en-US" sz="2400" dirty="0"/>
              <a:t> è </a:t>
            </a:r>
            <a:r>
              <a:rPr lang="en-US" altLang="en-US" sz="2400" dirty="0" err="1"/>
              <a:t>piuttosto</a:t>
            </a:r>
            <a:r>
              <a:rPr lang="en-US" altLang="en-US" sz="2400" dirty="0"/>
              <a:t> </a:t>
            </a:r>
            <a:r>
              <a:rPr lang="en-US" altLang="en-US" sz="2400" dirty="0" err="1"/>
              <a:t>frequente</a:t>
            </a:r>
            <a:r>
              <a:rPr lang="en-US" altLang="en-US" sz="2400" dirty="0"/>
              <a:t> </a:t>
            </a:r>
            <a:r>
              <a:rPr lang="en-US" altLang="en-US" sz="2400" dirty="0" err="1"/>
              <a:t>avere</a:t>
            </a:r>
            <a:r>
              <a:rPr lang="en-US" altLang="en-US" sz="2400" dirty="0"/>
              <a:t> </a:t>
            </a:r>
            <a:r>
              <a:rPr lang="en-US" altLang="en-US" sz="2400" dirty="0" err="1"/>
              <a:t>delle</a:t>
            </a:r>
            <a:r>
              <a:rPr lang="en-US" altLang="en-US" sz="2400" dirty="0"/>
              <a:t> </a:t>
            </a:r>
            <a:r>
              <a:rPr lang="en-US" altLang="en-US" sz="2400" dirty="0" err="1"/>
              <a:t>aree</a:t>
            </a:r>
            <a:r>
              <a:rPr lang="en-US" altLang="en-US" sz="2400" dirty="0"/>
              <a:t> </a:t>
            </a:r>
            <a:r>
              <a:rPr lang="en-US" altLang="en-US" sz="2400" dirty="0" err="1"/>
              <a:t>che</a:t>
            </a:r>
            <a:r>
              <a:rPr lang="en-US" altLang="en-US" sz="2400" dirty="0"/>
              <a:t> </a:t>
            </a:r>
            <a:r>
              <a:rPr lang="en-US" altLang="en-US" sz="2400" dirty="0" err="1"/>
              <a:t>evidenziano</a:t>
            </a:r>
            <a:r>
              <a:rPr lang="en-US" altLang="en-US" sz="2400" dirty="0"/>
              <a:t> </a:t>
            </a:r>
            <a:r>
              <a:rPr lang="en-US" altLang="en-US" sz="2400" dirty="0" err="1"/>
              <a:t>dei</a:t>
            </a:r>
            <a:r>
              <a:rPr lang="en-US" altLang="en-US" sz="2400" dirty="0"/>
              <a:t> </a:t>
            </a:r>
            <a:r>
              <a:rPr lang="en-US" altLang="en-US" sz="2400" dirty="0" err="1"/>
              <a:t>problemi</a:t>
            </a:r>
            <a:r>
              <a:rPr lang="en-US" altLang="en-US" sz="2400" dirty="0"/>
              <a:t> </a:t>
            </a:r>
            <a:r>
              <a:rPr lang="en-US" altLang="en-US" sz="2400" dirty="0" err="1"/>
              <a:t>di</a:t>
            </a:r>
            <a:r>
              <a:rPr lang="en-US" altLang="en-US" sz="2400" dirty="0"/>
              <a:t> </a:t>
            </a:r>
            <a:r>
              <a:rPr lang="en-US" altLang="en-US" sz="2400" dirty="0" err="1"/>
              <a:t>produzione</a:t>
            </a:r>
            <a:endParaRPr lang="en-US" altLang="en-US" sz="2400" dirty="0"/>
          </a:p>
        </p:txBody>
      </p:sp>
      <p:pic>
        <p:nvPicPr>
          <p:cNvPr id="4099" name="Picture 6" descr="hard_land_preparation_before planting vineyard"/>
          <p:cNvPicPr>
            <a:picLocks noChangeAspect="1" noChangeArrowheads="1"/>
          </p:cNvPicPr>
          <p:nvPr/>
        </p:nvPicPr>
        <p:blipFill>
          <a:blip r:embed="rId2" cstate="print"/>
          <a:srcRect/>
          <a:stretch>
            <a:fillRect/>
          </a:stretch>
        </p:blipFill>
        <p:spPr bwMode="auto">
          <a:xfrm>
            <a:off x="544290" y="2880199"/>
            <a:ext cx="5184576" cy="3224805"/>
          </a:xfrm>
          <a:prstGeom prst="rect">
            <a:avLst/>
          </a:prstGeom>
          <a:noFill/>
          <a:ln w="9525">
            <a:noFill/>
            <a:miter lim="800000"/>
            <a:headEnd/>
            <a:tailEnd/>
          </a:ln>
        </p:spPr>
      </p:pic>
      <p:pic>
        <p:nvPicPr>
          <p:cNvPr id="4101" name="Picture 8" descr="Soil Erosion and grapevine roots exposed"/>
          <p:cNvPicPr>
            <a:picLocks noChangeAspect="1" noChangeArrowheads="1"/>
          </p:cNvPicPr>
          <p:nvPr/>
        </p:nvPicPr>
        <p:blipFill>
          <a:blip r:embed="rId3" cstate="print"/>
          <a:srcRect/>
          <a:stretch>
            <a:fillRect/>
          </a:stretch>
        </p:blipFill>
        <p:spPr bwMode="auto">
          <a:xfrm>
            <a:off x="8033122" y="2921216"/>
            <a:ext cx="5815727" cy="3615836"/>
          </a:xfrm>
          <a:prstGeom prst="rect">
            <a:avLst/>
          </a:prstGeom>
          <a:noFill/>
          <a:ln w="9525">
            <a:noFill/>
            <a:miter lim="800000"/>
            <a:headEnd/>
            <a:tailEnd/>
          </a:ln>
        </p:spPr>
      </p:pic>
      <p:sp>
        <p:nvSpPr>
          <p:cNvPr id="4102" name="Rectangle 10"/>
          <p:cNvSpPr>
            <a:spLocks noChangeArrowheads="1"/>
          </p:cNvSpPr>
          <p:nvPr/>
        </p:nvSpPr>
        <p:spPr bwMode="auto">
          <a:xfrm>
            <a:off x="7889106" y="7139668"/>
            <a:ext cx="6408712" cy="1917664"/>
          </a:xfrm>
          <a:prstGeom prst="rect">
            <a:avLst/>
          </a:prstGeom>
          <a:noFill/>
          <a:ln w="9525">
            <a:noFill/>
            <a:miter lim="800000"/>
            <a:headEnd/>
            <a:tailEnd/>
          </a:ln>
          <a:effectLst/>
        </p:spPr>
        <p:txBody>
          <a:bodyPr wrap="square" lIns="143469" tIns="71735" rIns="143469" bIns="71735">
            <a:spAutoFit/>
          </a:bodyPr>
          <a:lstStyle/>
          <a:p>
            <a:pPr algn="just" eaLnBrk="1" hangingPunct="1">
              <a:lnSpc>
                <a:spcPct val="120000"/>
              </a:lnSpc>
            </a:pPr>
            <a:r>
              <a:rPr lang="en-US" altLang="en-US" sz="2400" dirty="0" err="1"/>
              <a:t>Spesso</a:t>
            </a:r>
            <a:r>
              <a:rPr lang="en-US" altLang="en-US" sz="2400" dirty="0"/>
              <a:t> </a:t>
            </a:r>
            <a:r>
              <a:rPr lang="en-US" altLang="en-US" sz="2400" dirty="0" err="1"/>
              <a:t>tali</a:t>
            </a:r>
            <a:r>
              <a:rPr lang="en-US" altLang="en-US" sz="2400" dirty="0"/>
              <a:t> </a:t>
            </a:r>
            <a:r>
              <a:rPr lang="en-US" altLang="en-US" sz="2400" dirty="0" err="1"/>
              <a:t>problemi</a:t>
            </a:r>
            <a:r>
              <a:rPr lang="en-US" altLang="en-US" sz="2400" dirty="0"/>
              <a:t> </a:t>
            </a:r>
            <a:r>
              <a:rPr lang="en-US" altLang="en-US" sz="2400" dirty="0" err="1"/>
              <a:t>sono</a:t>
            </a:r>
            <a:r>
              <a:rPr lang="en-US" altLang="en-US" sz="2400" dirty="0"/>
              <a:t> </a:t>
            </a:r>
            <a:r>
              <a:rPr lang="en-US" altLang="en-US" sz="2400" dirty="0" err="1"/>
              <a:t>imputabili</a:t>
            </a:r>
            <a:r>
              <a:rPr lang="en-US" altLang="en-US" sz="2400" dirty="0"/>
              <a:t> ad </a:t>
            </a:r>
            <a:r>
              <a:rPr lang="en-US" altLang="en-US" sz="2400" dirty="0" err="1"/>
              <a:t>una</a:t>
            </a:r>
            <a:r>
              <a:rPr lang="en-US" altLang="en-US" sz="2400" dirty="0"/>
              <a:t> </a:t>
            </a:r>
            <a:r>
              <a:rPr lang="en-US" altLang="en-US" sz="2400" dirty="0" err="1"/>
              <a:t>inadeguata</a:t>
            </a:r>
            <a:r>
              <a:rPr lang="en-US" altLang="en-US" sz="2400" dirty="0"/>
              <a:t> </a:t>
            </a:r>
            <a:r>
              <a:rPr lang="en-US" altLang="en-US" sz="2400" dirty="0" err="1"/>
              <a:t>lavorazione</a:t>
            </a:r>
            <a:r>
              <a:rPr lang="en-US" altLang="en-US" sz="2400" dirty="0"/>
              <a:t> del </a:t>
            </a:r>
            <a:r>
              <a:rPr lang="en-US" altLang="en-US" sz="2400" dirty="0" err="1"/>
              <a:t>suolo</a:t>
            </a:r>
            <a:r>
              <a:rPr lang="en-US" altLang="en-US" sz="2400" dirty="0"/>
              <a:t> in </a:t>
            </a:r>
            <a:r>
              <a:rPr lang="en-US" altLang="en-US" sz="2400" dirty="0" err="1"/>
              <a:t>preparazione</a:t>
            </a:r>
            <a:r>
              <a:rPr lang="en-US" altLang="en-US" sz="2400" dirty="0"/>
              <a:t> del </a:t>
            </a:r>
            <a:r>
              <a:rPr lang="en-US" altLang="en-US" sz="2400" dirty="0" err="1"/>
              <a:t>nuovo</a:t>
            </a:r>
            <a:r>
              <a:rPr lang="en-US" altLang="en-US" sz="2400" dirty="0"/>
              <a:t> </a:t>
            </a:r>
            <a:r>
              <a:rPr lang="en-US" altLang="en-US" sz="2400" dirty="0" err="1"/>
              <a:t>impianto</a:t>
            </a:r>
            <a:r>
              <a:rPr lang="en-US" altLang="en-US" sz="2400" dirty="0"/>
              <a:t> o </a:t>
            </a:r>
            <a:r>
              <a:rPr lang="en-US" altLang="en-US" sz="2400" dirty="0" err="1"/>
              <a:t>alla</a:t>
            </a:r>
            <a:r>
              <a:rPr lang="en-US" altLang="en-US" sz="2400" dirty="0"/>
              <a:t> </a:t>
            </a:r>
            <a:r>
              <a:rPr lang="en-US" altLang="en-US" sz="2400" dirty="0" err="1"/>
              <a:t>successiva</a:t>
            </a:r>
            <a:r>
              <a:rPr lang="en-US" altLang="en-US" sz="2400" dirty="0"/>
              <a:t> </a:t>
            </a:r>
            <a:r>
              <a:rPr lang="en-US" altLang="en-US" sz="2400" dirty="0" err="1"/>
              <a:t>gestione</a:t>
            </a:r>
            <a:r>
              <a:rPr lang="en-US" altLang="en-US" sz="2400" dirty="0"/>
              <a:t> (</a:t>
            </a:r>
            <a:r>
              <a:rPr lang="en-US" altLang="en-US" sz="2400" dirty="0" err="1"/>
              <a:t>es.erosione</a:t>
            </a:r>
            <a:r>
              <a:rPr lang="en-US" altLang="en-US" sz="2400" dirty="0"/>
              <a:t>)</a:t>
            </a:r>
            <a:endParaRPr lang="it-IT" altLang="en-US" sz="2400" dirty="0"/>
          </a:p>
        </p:txBody>
      </p:sp>
      <p:pic>
        <p:nvPicPr>
          <p:cNvPr id="7" name="Immagine 10"/>
          <p:cNvPicPr>
            <a:picLocks noChangeAspect="1"/>
          </p:cNvPicPr>
          <p:nvPr/>
        </p:nvPicPr>
        <p:blipFill>
          <a:blip r:embed="rId4" cstate="print"/>
          <a:srcRect/>
          <a:stretch>
            <a:fillRect/>
          </a:stretch>
        </p:blipFill>
        <p:spPr bwMode="auto">
          <a:xfrm>
            <a:off x="1984450" y="6321028"/>
            <a:ext cx="5256584" cy="3384376"/>
          </a:xfrm>
          <a:prstGeom prst="rect">
            <a:avLst/>
          </a:prstGeom>
          <a:noFill/>
          <a:ln w="9525">
            <a:noFill/>
            <a:miter lim="800000"/>
            <a:headEnd/>
            <a:tailEnd/>
          </a:ln>
        </p:spPr>
      </p:pic>
      <p:sp>
        <p:nvSpPr>
          <p:cNvPr id="8" name="Text Box 2"/>
          <p:cNvSpPr txBox="1">
            <a:spLocks noChangeArrowheads="1"/>
          </p:cNvSpPr>
          <p:nvPr/>
        </p:nvSpPr>
        <p:spPr bwMode="auto">
          <a:xfrm>
            <a:off x="546012" y="314759"/>
            <a:ext cx="10121354" cy="821980"/>
          </a:xfrm>
          <a:prstGeom prst="rect">
            <a:avLst/>
          </a:prstGeom>
          <a:noFill/>
          <a:ln w="9525">
            <a:noFill/>
            <a:miter lim="800000"/>
            <a:headEnd/>
            <a:tailEnd/>
          </a:ln>
          <a:effectLst/>
        </p:spPr>
        <p:txBody>
          <a:bodyPr wrap="square" lIns="143469" tIns="71735" rIns="143469" bIns="71735">
            <a:spAutoFit/>
          </a:bodyPr>
          <a:lstStyle/>
          <a:p>
            <a:pPr eaLnBrk="1" hangingPunct="1">
              <a:spcBef>
                <a:spcPct val="50000"/>
              </a:spcBef>
            </a:pPr>
            <a:r>
              <a:rPr lang="it-IT" altLang="en-US" sz="4400" b="1" kern="0" dirty="0">
                <a:solidFill>
                  <a:schemeClr val="tx2"/>
                </a:solidFill>
                <a:latin typeface="+mj-lt"/>
                <a:ea typeface="+mj-ea"/>
                <a:cs typeface="+mj-cs"/>
              </a:rPr>
              <a:t>Il recupero di vigneti “degradati”</a:t>
            </a:r>
          </a:p>
        </p:txBody>
      </p:sp>
      <p:sp>
        <p:nvSpPr>
          <p:cNvPr id="9" name="Rettangolo arrotondato 8"/>
          <p:cNvSpPr/>
          <p:nvPr/>
        </p:nvSpPr>
        <p:spPr>
          <a:xfrm>
            <a:off x="7745090" y="6969100"/>
            <a:ext cx="6768752" cy="237626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A51E0C26-EA6A-4AD0-9C2C-805A84148E94}"/>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638501" y="717903"/>
            <a:ext cx="5931117" cy="637314"/>
          </a:xfrm>
          <a:prstGeom prst="rect">
            <a:avLst/>
          </a:prstGeom>
          <a:noFill/>
          <a:ln w="9525">
            <a:noFill/>
            <a:miter lim="800000"/>
            <a:headEnd/>
            <a:tailEnd/>
          </a:ln>
          <a:effectLst/>
        </p:spPr>
        <p:txBody>
          <a:bodyPr lIns="143469" tIns="71735" rIns="143469" bIns="71735">
            <a:spAutoFit/>
          </a:bodyPr>
          <a:lstStyle/>
          <a:p>
            <a:pPr eaLnBrk="1" hangingPunct="1">
              <a:spcBef>
                <a:spcPct val="50000"/>
              </a:spcBef>
            </a:pPr>
            <a:r>
              <a:rPr lang="it-IT" altLang="en-US" sz="3200" b="1" u="sng" dirty="0"/>
              <a:t>Effetti sul vigneto</a:t>
            </a:r>
          </a:p>
        </p:txBody>
      </p:sp>
      <p:sp>
        <p:nvSpPr>
          <p:cNvPr id="5123" name="Text Box 4"/>
          <p:cNvSpPr txBox="1">
            <a:spLocks noChangeArrowheads="1"/>
          </p:cNvSpPr>
          <p:nvPr/>
        </p:nvSpPr>
        <p:spPr bwMode="auto">
          <a:xfrm>
            <a:off x="9041234" y="2648620"/>
            <a:ext cx="3605340" cy="575758"/>
          </a:xfrm>
          <a:prstGeom prst="rect">
            <a:avLst/>
          </a:prstGeom>
          <a:noFill/>
          <a:ln w="9525">
            <a:noFill/>
            <a:miter lim="800000"/>
            <a:headEnd/>
            <a:tailEnd/>
          </a:ln>
          <a:effectLst/>
        </p:spPr>
        <p:txBody>
          <a:bodyPr lIns="143469" tIns="71735" rIns="143469" bIns="71735">
            <a:spAutoFit/>
          </a:bodyPr>
          <a:lstStyle/>
          <a:p>
            <a:pPr algn="ctr" eaLnBrk="1" hangingPunct="1">
              <a:spcBef>
                <a:spcPct val="50000"/>
              </a:spcBef>
            </a:pPr>
            <a:r>
              <a:rPr lang="it-IT" altLang="en-US" sz="2800" dirty="0"/>
              <a:t>Bassa resa</a:t>
            </a:r>
          </a:p>
        </p:txBody>
      </p:sp>
      <p:sp>
        <p:nvSpPr>
          <p:cNvPr id="5124" name="Text Box 5"/>
          <p:cNvSpPr txBox="1">
            <a:spLocks noChangeArrowheads="1"/>
          </p:cNvSpPr>
          <p:nvPr/>
        </p:nvSpPr>
        <p:spPr bwMode="auto">
          <a:xfrm>
            <a:off x="1624410" y="2504604"/>
            <a:ext cx="3784341" cy="1006645"/>
          </a:xfrm>
          <a:prstGeom prst="rect">
            <a:avLst/>
          </a:prstGeom>
          <a:noFill/>
          <a:ln w="9525">
            <a:noFill/>
            <a:miter lim="800000"/>
            <a:headEnd/>
            <a:tailEnd/>
          </a:ln>
          <a:effectLst/>
        </p:spPr>
        <p:txBody>
          <a:bodyPr wrap="square" lIns="143469" tIns="71735" rIns="143469" bIns="71735">
            <a:spAutoFit/>
          </a:bodyPr>
          <a:lstStyle/>
          <a:p>
            <a:pPr algn="ctr" eaLnBrk="1" hangingPunct="1">
              <a:spcBef>
                <a:spcPct val="50000"/>
              </a:spcBef>
            </a:pPr>
            <a:r>
              <a:rPr lang="it-IT" altLang="en-US" sz="2800" dirty="0"/>
              <a:t>Composizioni sbilanciate</a:t>
            </a:r>
          </a:p>
        </p:txBody>
      </p:sp>
      <p:pic>
        <p:nvPicPr>
          <p:cNvPr id="5125" name="Picture 6" descr="grape_yield"/>
          <p:cNvPicPr>
            <a:picLocks noChangeAspect="1" noChangeArrowheads="1"/>
          </p:cNvPicPr>
          <p:nvPr/>
        </p:nvPicPr>
        <p:blipFill>
          <a:blip r:embed="rId2" cstate="print"/>
          <a:srcRect l="14311" t="22412" r="14311" b="9976"/>
          <a:stretch>
            <a:fillRect/>
          </a:stretch>
        </p:blipFill>
        <p:spPr bwMode="auto">
          <a:xfrm>
            <a:off x="7457058" y="4264568"/>
            <a:ext cx="6206956" cy="4144692"/>
          </a:xfrm>
          <a:prstGeom prst="rect">
            <a:avLst/>
          </a:prstGeom>
          <a:noFill/>
          <a:ln w="9525">
            <a:noFill/>
            <a:miter lim="800000"/>
            <a:headEnd/>
            <a:tailEnd/>
          </a:ln>
        </p:spPr>
      </p:pic>
      <p:pic>
        <p:nvPicPr>
          <p:cNvPr id="5126" name="Immagine 1"/>
          <p:cNvPicPr>
            <a:picLocks noChangeAspect="1" noChangeArrowheads="1"/>
          </p:cNvPicPr>
          <p:nvPr/>
        </p:nvPicPr>
        <p:blipFill>
          <a:blip r:embed="rId3" cstate="print"/>
          <a:srcRect l="50432" b="48468"/>
          <a:stretch>
            <a:fillRect/>
          </a:stretch>
        </p:blipFill>
        <p:spPr bwMode="auto">
          <a:xfrm>
            <a:off x="174369" y="4376812"/>
            <a:ext cx="6490601" cy="3587120"/>
          </a:xfrm>
          <a:prstGeom prst="rect">
            <a:avLst/>
          </a:prstGeom>
          <a:noFill/>
          <a:ln w="9525">
            <a:noFill/>
            <a:miter lim="800000"/>
            <a:headEnd/>
            <a:tailEnd/>
          </a:ln>
        </p:spPr>
      </p:pic>
      <p:sp>
        <p:nvSpPr>
          <p:cNvPr id="5127" name="Line 8"/>
          <p:cNvSpPr>
            <a:spLocks noChangeShapeType="1"/>
          </p:cNvSpPr>
          <p:nvPr/>
        </p:nvSpPr>
        <p:spPr bwMode="auto">
          <a:xfrm>
            <a:off x="2151409" y="4511654"/>
            <a:ext cx="0" cy="1194112"/>
          </a:xfrm>
          <a:prstGeom prst="line">
            <a:avLst/>
          </a:prstGeom>
          <a:noFill/>
          <a:ln w="9525">
            <a:solidFill>
              <a:schemeClr val="tx1"/>
            </a:solidFill>
            <a:round/>
            <a:headEnd/>
            <a:tailEnd type="triangle" w="med" len="med"/>
          </a:ln>
          <a:effectLst/>
        </p:spPr>
        <p:txBody>
          <a:bodyPr lIns="143469" tIns="71735" rIns="143469" bIns="71735"/>
          <a:lstStyle/>
          <a:p>
            <a:endParaRPr lang="it-IT"/>
          </a:p>
        </p:txBody>
      </p:sp>
      <p:sp>
        <p:nvSpPr>
          <p:cNvPr id="5128" name="Line 9"/>
          <p:cNvSpPr>
            <a:spLocks noChangeShapeType="1"/>
          </p:cNvSpPr>
          <p:nvPr/>
        </p:nvSpPr>
        <p:spPr bwMode="auto">
          <a:xfrm>
            <a:off x="2151410" y="4511653"/>
            <a:ext cx="1861648" cy="1301797"/>
          </a:xfrm>
          <a:prstGeom prst="line">
            <a:avLst/>
          </a:prstGeom>
          <a:noFill/>
          <a:ln w="9525">
            <a:solidFill>
              <a:schemeClr val="tx1"/>
            </a:solidFill>
            <a:round/>
            <a:headEnd/>
            <a:tailEnd type="triangle" w="med" len="med"/>
          </a:ln>
          <a:effectLst/>
        </p:spPr>
        <p:txBody>
          <a:bodyPr lIns="143469" tIns="71735" rIns="143469" bIns="71735"/>
          <a:lstStyle/>
          <a:p>
            <a:endParaRPr lang="it-IT"/>
          </a:p>
        </p:txBody>
      </p:sp>
      <p:sp>
        <p:nvSpPr>
          <p:cNvPr id="5129" name="Text Box 10"/>
          <p:cNvSpPr txBox="1">
            <a:spLocks noChangeArrowheads="1"/>
          </p:cNvSpPr>
          <p:nvPr/>
        </p:nvSpPr>
        <p:spPr bwMode="auto">
          <a:xfrm>
            <a:off x="832322" y="4052366"/>
            <a:ext cx="5000294" cy="421870"/>
          </a:xfrm>
          <a:prstGeom prst="rect">
            <a:avLst/>
          </a:prstGeom>
          <a:noFill/>
          <a:ln w="9525">
            <a:noFill/>
            <a:miter lim="800000"/>
            <a:headEnd/>
            <a:tailEnd/>
          </a:ln>
          <a:effectLst/>
        </p:spPr>
        <p:txBody>
          <a:bodyPr lIns="143469" tIns="71735" rIns="143469" bIns="71735">
            <a:spAutoFit/>
          </a:bodyPr>
          <a:lstStyle/>
          <a:p>
            <a:pPr algn="ctr" eaLnBrk="1" hangingPunct="1">
              <a:spcBef>
                <a:spcPct val="50000"/>
              </a:spcBef>
            </a:pPr>
            <a:r>
              <a:rPr lang="it-IT" altLang="en-US" dirty="0"/>
              <a:t>Troppi zuccheri (14.5-15.8%vol </a:t>
            </a:r>
            <a:r>
              <a:rPr lang="it-IT" altLang="en-US" dirty="0" err="1"/>
              <a:t>alcohol</a:t>
            </a:r>
            <a:r>
              <a:rPr lang="it-IT" altLang="en-US" dirty="0"/>
              <a:t>!)</a:t>
            </a:r>
          </a:p>
        </p:txBody>
      </p:sp>
      <p:sp>
        <p:nvSpPr>
          <p:cNvPr id="5130" name="Text Box 11"/>
          <p:cNvSpPr txBox="1">
            <a:spLocks noChangeArrowheads="1"/>
          </p:cNvSpPr>
          <p:nvPr/>
        </p:nvSpPr>
        <p:spPr bwMode="auto">
          <a:xfrm>
            <a:off x="1569324" y="8419438"/>
            <a:ext cx="3605340" cy="421870"/>
          </a:xfrm>
          <a:prstGeom prst="rect">
            <a:avLst/>
          </a:prstGeom>
          <a:noFill/>
          <a:ln w="9525">
            <a:noFill/>
            <a:miter lim="800000"/>
            <a:headEnd/>
            <a:tailEnd/>
          </a:ln>
          <a:effectLst/>
        </p:spPr>
        <p:txBody>
          <a:bodyPr lIns="143469" tIns="71735" rIns="143469" bIns="71735">
            <a:spAutoFit/>
          </a:bodyPr>
          <a:lstStyle/>
          <a:p>
            <a:pPr algn="ctr" eaLnBrk="1" hangingPunct="1">
              <a:spcBef>
                <a:spcPct val="50000"/>
              </a:spcBef>
            </a:pPr>
            <a:r>
              <a:rPr lang="it-IT" altLang="en-US" b="1"/>
              <a:t>Degraded</a:t>
            </a:r>
          </a:p>
        </p:txBody>
      </p:sp>
      <p:sp>
        <p:nvSpPr>
          <p:cNvPr id="5131" name="Line 12"/>
          <p:cNvSpPr>
            <a:spLocks noChangeShapeType="1"/>
          </p:cNvSpPr>
          <p:nvPr/>
        </p:nvSpPr>
        <p:spPr bwMode="auto">
          <a:xfrm flipH="1" flipV="1">
            <a:off x="2266800" y="7876225"/>
            <a:ext cx="348738" cy="435528"/>
          </a:xfrm>
          <a:prstGeom prst="line">
            <a:avLst/>
          </a:prstGeom>
          <a:noFill/>
          <a:ln w="9525">
            <a:solidFill>
              <a:schemeClr val="tx1"/>
            </a:solidFill>
            <a:round/>
            <a:headEnd/>
            <a:tailEnd type="triangle" w="med" len="med"/>
          </a:ln>
          <a:effectLst/>
        </p:spPr>
        <p:txBody>
          <a:bodyPr lIns="143469" tIns="71735" rIns="143469" bIns="71735"/>
          <a:lstStyle/>
          <a:p>
            <a:endParaRPr lang="it-IT"/>
          </a:p>
        </p:txBody>
      </p:sp>
      <p:sp>
        <p:nvSpPr>
          <p:cNvPr id="5132" name="Line 13"/>
          <p:cNvSpPr>
            <a:spLocks noChangeShapeType="1"/>
          </p:cNvSpPr>
          <p:nvPr/>
        </p:nvSpPr>
        <p:spPr bwMode="auto">
          <a:xfrm flipV="1">
            <a:off x="4128448" y="7876225"/>
            <a:ext cx="464131" cy="435528"/>
          </a:xfrm>
          <a:prstGeom prst="line">
            <a:avLst/>
          </a:prstGeom>
          <a:noFill/>
          <a:ln w="9525">
            <a:solidFill>
              <a:schemeClr val="tx1"/>
            </a:solidFill>
            <a:round/>
            <a:headEnd/>
            <a:tailEnd type="triangle" w="med" len="med"/>
          </a:ln>
          <a:effectLst/>
        </p:spPr>
        <p:txBody>
          <a:bodyPr lIns="143469" tIns="71735" rIns="143469" bIns="71735"/>
          <a:lstStyle/>
          <a:p>
            <a:endParaRPr lang="it-IT"/>
          </a:p>
        </p:txBody>
      </p:sp>
      <p:sp>
        <p:nvSpPr>
          <p:cNvPr id="13" name="Rettangolo arrotondato 12"/>
          <p:cNvSpPr/>
          <p:nvPr/>
        </p:nvSpPr>
        <p:spPr>
          <a:xfrm>
            <a:off x="1912442" y="2360588"/>
            <a:ext cx="3096344" cy="136815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arrotondato 13"/>
          <p:cNvSpPr/>
          <p:nvPr/>
        </p:nvSpPr>
        <p:spPr>
          <a:xfrm>
            <a:off x="9257258" y="2360588"/>
            <a:ext cx="3096344" cy="136815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AA7DE613-7B77-86E6-E795-ECE97A2FB7E9}"/>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756456" y="632396"/>
            <a:ext cx="12559714" cy="729647"/>
          </a:xfrm>
          <a:prstGeom prst="rect">
            <a:avLst/>
          </a:prstGeom>
          <a:noFill/>
          <a:ln w="9525">
            <a:noFill/>
            <a:miter lim="800000"/>
            <a:headEnd/>
            <a:tailEnd/>
          </a:ln>
          <a:effectLst/>
        </p:spPr>
        <p:txBody>
          <a:bodyPr lIns="143469" tIns="71735" rIns="143469" bIns="71735">
            <a:spAutoFit/>
          </a:bodyPr>
          <a:lstStyle/>
          <a:p>
            <a:pPr eaLnBrk="1" hangingPunct="1">
              <a:spcBef>
                <a:spcPct val="50000"/>
              </a:spcBef>
            </a:pPr>
            <a:r>
              <a:rPr lang="it-IT" altLang="en-US" sz="3800" dirty="0"/>
              <a:t>Elevata mortalità e stress abiotici</a:t>
            </a:r>
          </a:p>
        </p:txBody>
      </p:sp>
      <p:pic>
        <p:nvPicPr>
          <p:cNvPr id="6147" name="Picture 3" descr="A5__2524"/>
          <p:cNvPicPr>
            <a:picLocks noChangeAspect="1" noChangeArrowheads="1"/>
          </p:cNvPicPr>
          <p:nvPr/>
        </p:nvPicPr>
        <p:blipFill>
          <a:blip r:embed="rId2" cstate="print"/>
          <a:srcRect/>
          <a:stretch>
            <a:fillRect/>
          </a:stretch>
        </p:blipFill>
        <p:spPr bwMode="auto">
          <a:xfrm>
            <a:off x="756455" y="2000548"/>
            <a:ext cx="11669155" cy="7211735"/>
          </a:xfrm>
          <a:prstGeom prst="rect">
            <a:avLst/>
          </a:prstGeom>
          <a:noFill/>
          <a:ln w="9525">
            <a:noFill/>
            <a:miter lim="800000"/>
            <a:headEnd/>
            <a:tailEnd/>
          </a:ln>
        </p:spPr>
      </p:pic>
      <p:sp>
        <p:nvSpPr>
          <p:cNvPr id="2" name="CasellaDiTesto 1">
            <a:extLst>
              <a:ext uri="{FF2B5EF4-FFF2-40B4-BE49-F238E27FC236}">
                <a16:creationId xmlns:a16="http://schemas.microsoft.com/office/drawing/2014/main" id="{49C314AE-9B6F-C82A-4BD9-3722609ABE26}"/>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28266" y="1846965"/>
            <a:ext cx="11864802" cy="575758"/>
          </a:xfrm>
          <a:prstGeom prst="rect">
            <a:avLst/>
          </a:prstGeom>
          <a:noFill/>
          <a:ln w="9525">
            <a:noFill/>
            <a:miter lim="800000"/>
            <a:headEnd/>
            <a:tailEnd/>
          </a:ln>
          <a:effectLst/>
        </p:spPr>
        <p:txBody>
          <a:bodyPr lIns="143469" tIns="71735" rIns="143469" bIns="71735">
            <a:spAutoFit/>
          </a:bodyPr>
          <a:lstStyle/>
          <a:p>
            <a:pPr eaLnBrk="1" hangingPunct="1">
              <a:spcBef>
                <a:spcPct val="50000"/>
              </a:spcBef>
            </a:pPr>
            <a:r>
              <a:rPr lang="it-IT" altLang="en-US" sz="2800" dirty="0"/>
              <a:t>Diverse gestioni organiche delle aree degradate:</a:t>
            </a:r>
          </a:p>
        </p:txBody>
      </p:sp>
      <p:pic>
        <p:nvPicPr>
          <p:cNvPr id="7171" name="Picture 3" descr="_PEN6588"/>
          <p:cNvPicPr>
            <a:picLocks noChangeAspect="1" noChangeArrowheads="1"/>
          </p:cNvPicPr>
          <p:nvPr/>
        </p:nvPicPr>
        <p:blipFill>
          <a:blip r:embed="rId2" cstate="print"/>
          <a:srcRect/>
          <a:stretch>
            <a:fillRect/>
          </a:stretch>
        </p:blipFill>
        <p:spPr bwMode="auto">
          <a:xfrm>
            <a:off x="405152" y="2849859"/>
            <a:ext cx="5161843" cy="3211418"/>
          </a:xfrm>
          <a:prstGeom prst="rect">
            <a:avLst/>
          </a:prstGeom>
          <a:noFill/>
          <a:ln w="9525">
            <a:noFill/>
            <a:miter lim="800000"/>
            <a:headEnd/>
            <a:tailEnd/>
          </a:ln>
        </p:spPr>
      </p:pic>
      <p:pic>
        <p:nvPicPr>
          <p:cNvPr id="7172" name="Picture 4" descr="20160614_123622"/>
          <p:cNvPicPr>
            <a:picLocks noChangeAspect="1" noChangeArrowheads="1"/>
          </p:cNvPicPr>
          <p:nvPr/>
        </p:nvPicPr>
        <p:blipFill>
          <a:blip r:embed="rId3" cstate="print"/>
          <a:srcRect/>
          <a:stretch>
            <a:fillRect/>
          </a:stretch>
        </p:blipFill>
        <p:spPr bwMode="auto">
          <a:xfrm>
            <a:off x="9944176" y="2661031"/>
            <a:ext cx="4231018" cy="4884133"/>
          </a:xfrm>
          <a:prstGeom prst="rect">
            <a:avLst/>
          </a:prstGeom>
          <a:noFill/>
          <a:ln w="9525">
            <a:noFill/>
            <a:miter lim="800000"/>
            <a:headEnd/>
            <a:tailEnd/>
          </a:ln>
        </p:spPr>
      </p:pic>
      <p:pic>
        <p:nvPicPr>
          <p:cNvPr id="7173" name="Picture 5" descr="WP_000195"/>
          <p:cNvPicPr>
            <a:picLocks noChangeAspect="1" noChangeArrowheads="1"/>
          </p:cNvPicPr>
          <p:nvPr/>
        </p:nvPicPr>
        <p:blipFill>
          <a:blip r:embed="rId4" cstate="print">
            <a:lum bright="-6000" contrast="6000"/>
          </a:blip>
          <a:srcRect/>
          <a:stretch>
            <a:fillRect/>
          </a:stretch>
        </p:blipFill>
        <p:spPr bwMode="auto">
          <a:xfrm>
            <a:off x="5756750" y="3608443"/>
            <a:ext cx="3833558" cy="4774053"/>
          </a:xfrm>
          <a:prstGeom prst="rect">
            <a:avLst/>
          </a:prstGeom>
          <a:noFill/>
          <a:ln w="9525">
            <a:noFill/>
            <a:miter lim="800000"/>
            <a:headEnd/>
            <a:tailEnd/>
          </a:ln>
        </p:spPr>
      </p:pic>
      <p:sp>
        <p:nvSpPr>
          <p:cNvPr id="7174" name="Text Box 6"/>
          <p:cNvSpPr txBox="1">
            <a:spLocks noChangeArrowheads="1"/>
          </p:cNvSpPr>
          <p:nvPr/>
        </p:nvSpPr>
        <p:spPr bwMode="auto">
          <a:xfrm>
            <a:off x="523108" y="6214429"/>
            <a:ext cx="4769511" cy="1206700"/>
          </a:xfrm>
          <a:prstGeom prst="rect">
            <a:avLst/>
          </a:prstGeom>
          <a:noFill/>
          <a:ln w="9525">
            <a:noFill/>
            <a:miter lim="800000"/>
            <a:headEnd/>
            <a:tailEnd/>
          </a:ln>
          <a:effectLst/>
        </p:spPr>
        <p:txBody>
          <a:bodyPr lIns="143469" tIns="71735" rIns="143469" bIns="71735">
            <a:spAutoFit/>
          </a:bodyPr>
          <a:lstStyle/>
          <a:p>
            <a:pPr eaLnBrk="1" hangingPunct="1">
              <a:spcBef>
                <a:spcPct val="50000"/>
              </a:spcBef>
            </a:pPr>
            <a:r>
              <a:rPr lang="it-IT" altLang="en-US" sz="2400" dirty="0"/>
              <a:t>Utilizzo di COMPOST</a:t>
            </a:r>
          </a:p>
          <a:p>
            <a:pPr eaLnBrk="1" hangingPunct="1">
              <a:spcBef>
                <a:spcPct val="50000"/>
              </a:spcBef>
            </a:pPr>
            <a:r>
              <a:rPr lang="it-IT" altLang="en-US" dirty="0"/>
              <a:t>(25-30 ton/ha dry mass, 50-60 </a:t>
            </a:r>
            <a:r>
              <a:rPr lang="it-IT" altLang="en-US" dirty="0" err="1"/>
              <a:t>tons</a:t>
            </a:r>
            <a:r>
              <a:rPr lang="it-IT" altLang="en-US" dirty="0"/>
              <a:t>/ha </a:t>
            </a:r>
            <a:r>
              <a:rPr lang="it-IT" altLang="en-US" dirty="0" err="1"/>
              <a:t>moist</a:t>
            </a:r>
            <a:r>
              <a:rPr lang="it-IT" altLang="en-US" dirty="0"/>
              <a:t>)</a:t>
            </a:r>
          </a:p>
        </p:txBody>
      </p:sp>
      <p:sp>
        <p:nvSpPr>
          <p:cNvPr id="7175" name="Text Box 7"/>
          <p:cNvSpPr txBox="1">
            <a:spLocks noChangeArrowheads="1"/>
          </p:cNvSpPr>
          <p:nvPr/>
        </p:nvSpPr>
        <p:spPr bwMode="auto">
          <a:xfrm>
            <a:off x="5800874" y="2720628"/>
            <a:ext cx="3605340" cy="791202"/>
          </a:xfrm>
          <a:prstGeom prst="rect">
            <a:avLst/>
          </a:prstGeom>
          <a:noFill/>
          <a:ln w="9525">
            <a:noFill/>
            <a:miter lim="800000"/>
            <a:headEnd/>
            <a:tailEnd/>
          </a:ln>
          <a:effectLst/>
        </p:spPr>
        <p:txBody>
          <a:bodyPr lIns="143469" tIns="71735" rIns="143469" bIns="71735">
            <a:spAutoFit/>
          </a:bodyPr>
          <a:lstStyle/>
          <a:p>
            <a:pPr eaLnBrk="1" hangingPunct="1">
              <a:spcBef>
                <a:spcPct val="50000"/>
              </a:spcBef>
            </a:pPr>
            <a:r>
              <a:rPr lang="it-IT" altLang="en-US" sz="2400" dirty="0"/>
              <a:t>Sovescio verde </a:t>
            </a:r>
            <a:r>
              <a:rPr lang="it-IT" altLang="en-US" dirty="0"/>
              <a:t>(orzo e leguminose)</a:t>
            </a:r>
          </a:p>
        </p:txBody>
      </p:sp>
      <p:sp>
        <p:nvSpPr>
          <p:cNvPr id="7176" name="Text Box 8"/>
          <p:cNvSpPr txBox="1">
            <a:spLocks noChangeArrowheads="1"/>
          </p:cNvSpPr>
          <p:nvPr/>
        </p:nvSpPr>
        <p:spPr bwMode="auto">
          <a:xfrm>
            <a:off x="10292914" y="7679033"/>
            <a:ext cx="3605340" cy="514203"/>
          </a:xfrm>
          <a:prstGeom prst="rect">
            <a:avLst/>
          </a:prstGeom>
          <a:noFill/>
          <a:ln w="9525">
            <a:noFill/>
            <a:miter lim="800000"/>
            <a:headEnd/>
            <a:tailEnd/>
          </a:ln>
          <a:effectLst/>
        </p:spPr>
        <p:txBody>
          <a:bodyPr lIns="143469" tIns="71735" rIns="143469" bIns="71735">
            <a:spAutoFit/>
          </a:bodyPr>
          <a:lstStyle/>
          <a:p>
            <a:pPr eaLnBrk="1" hangingPunct="1">
              <a:spcBef>
                <a:spcPct val="50000"/>
              </a:spcBef>
            </a:pPr>
            <a:r>
              <a:rPr lang="it-IT" altLang="en-US" sz="2400" dirty="0"/>
              <a:t>Cover </a:t>
            </a:r>
            <a:r>
              <a:rPr lang="it-IT" altLang="en-US" sz="2400" dirty="0" err="1"/>
              <a:t>crops</a:t>
            </a:r>
            <a:r>
              <a:rPr lang="it-IT" altLang="en-US" sz="2400" dirty="0"/>
              <a:t> </a:t>
            </a:r>
            <a:r>
              <a:rPr lang="it-IT" altLang="en-US" dirty="0"/>
              <a:t>( trifoglio)</a:t>
            </a:r>
          </a:p>
        </p:txBody>
      </p:sp>
      <p:sp>
        <p:nvSpPr>
          <p:cNvPr id="7177" name="Text Box 9"/>
          <p:cNvSpPr txBox="1">
            <a:spLocks noChangeArrowheads="1"/>
          </p:cNvSpPr>
          <p:nvPr/>
        </p:nvSpPr>
        <p:spPr bwMode="auto">
          <a:xfrm>
            <a:off x="112242" y="8800964"/>
            <a:ext cx="14480339" cy="760424"/>
          </a:xfrm>
          <a:prstGeom prst="rect">
            <a:avLst/>
          </a:prstGeom>
          <a:noFill/>
          <a:ln w="9525">
            <a:noFill/>
            <a:miter lim="800000"/>
            <a:headEnd/>
            <a:tailEnd/>
          </a:ln>
          <a:effectLst/>
        </p:spPr>
        <p:txBody>
          <a:bodyPr lIns="143469" tIns="71735" rIns="143469" bIns="71735">
            <a:spAutoFit/>
          </a:bodyPr>
          <a:lstStyle/>
          <a:p>
            <a:pPr algn="ctr" eaLnBrk="1" hangingPunct="1">
              <a:spcBef>
                <a:spcPct val="50000"/>
              </a:spcBef>
            </a:pPr>
            <a:r>
              <a:rPr lang="it-IT" altLang="en-US" sz="4000" b="1" dirty="0"/>
              <a:t>Quali effetti hanno sull’ecosistema suolo?</a:t>
            </a:r>
          </a:p>
        </p:txBody>
      </p:sp>
      <p:sp>
        <p:nvSpPr>
          <p:cNvPr id="11" name="Titolo 1"/>
          <p:cNvSpPr txBox="1">
            <a:spLocks/>
          </p:cNvSpPr>
          <p:nvPr/>
        </p:nvSpPr>
        <p:spPr>
          <a:xfrm>
            <a:off x="105668" y="128340"/>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n.1: il progetto “RESOLVE”</a:t>
            </a:r>
          </a:p>
        </p:txBody>
      </p:sp>
      <p:sp>
        <p:nvSpPr>
          <p:cNvPr id="12" name="Rettangolo arrotondato 11"/>
          <p:cNvSpPr/>
          <p:nvPr/>
        </p:nvSpPr>
        <p:spPr>
          <a:xfrm>
            <a:off x="1768426" y="8697292"/>
            <a:ext cx="10945216" cy="100811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363C4A68-47FA-FC4B-5367-5F76EC8BBFE5}"/>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40DE907-EAA2-4772-8C06-062281EC2475}"/>
              </a:ext>
            </a:extLst>
          </p:cNvPr>
          <p:cNvSpPr>
            <a:spLocks noGrp="1"/>
          </p:cNvSpPr>
          <p:nvPr>
            <p:ph type="sldNum" sz="quarter" idx="10"/>
          </p:nvPr>
        </p:nvSpPr>
        <p:spPr/>
        <p:txBody>
          <a:bodyPr/>
          <a:lstStyle/>
          <a:p>
            <a:pPr>
              <a:defRPr/>
            </a:pPr>
            <a:fld id="{D79E46D6-6784-4371-B6CA-74DA23CC22CB}" type="slidenum">
              <a:rPr lang="en-US" smtClean="0"/>
              <a:pPr>
                <a:defRPr/>
              </a:pPr>
              <a:t>16</a:t>
            </a:fld>
            <a:endParaRPr lang="en-US" dirty="0"/>
          </a:p>
        </p:txBody>
      </p:sp>
      <p:pic>
        <p:nvPicPr>
          <p:cNvPr id="4" name="Immagine 3">
            <a:extLst>
              <a:ext uri="{FF2B5EF4-FFF2-40B4-BE49-F238E27FC236}">
                <a16:creationId xmlns:a16="http://schemas.microsoft.com/office/drawing/2014/main" id="{09A344AB-6F5E-44C6-AED8-06F475D7EA32}"/>
              </a:ext>
            </a:extLst>
          </p:cNvPr>
          <p:cNvPicPr>
            <a:picLocks noChangeAspect="1"/>
          </p:cNvPicPr>
          <p:nvPr/>
        </p:nvPicPr>
        <p:blipFill>
          <a:blip r:embed="rId2"/>
          <a:stretch>
            <a:fillRect/>
          </a:stretch>
        </p:blipFill>
        <p:spPr>
          <a:xfrm>
            <a:off x="277136" y="1706716"/>
            <a:ext cx="4999917" cy="2022024"/>
          </a:xfrm>
          <a:prstGeom prst="rect">
            <a:avLst/>
          </a:prstGeom>
          <a:effectLst>
            <a:outerShdw blurRad="50800" dist="38100" dir="2700000" algn="tl" rotWithShape="0">
              <a:prstClr val="black">
                <a:alpha val="40000"/>
              </a:prstClr>
            </a:outerShdw>
          </a:effectLst>
        </p:spPr>
      </p:pic>
      <p:pic>
        <p:nvPicPr>
          <p:cNvPr id="5" name="Immagine 4">
            <a:extLst>
              <a:ext uri="{FF2B5EF4-FFF2-40B4-BE49-F238E27FC236}">
                <a16:creationId xmlns:a16="http://schemas.microsoft.com/office/drawing/2014/main" id="{CE567A6B-C35B-4D92-8557-4EFB65E156B4}"/>
              </a:ext>
            </a:extLst>
          </p:cNvPr>
          <p:cNvPicPr>
            <a:picLocks noChangeAspect="1"/>
          </p:cNvPicPr>
          <p:nvPr/>
        </p:nvPicPr>
        <p:blipFill rotWithShape="1">
          <a:blip r:embed="rId3"/>
          <a:srcRect l="6425" t="35061" r="10625" b="34041"/>
          <a:stretch/>
        </p:blipFill>
        <p:spPr>
          <a:xfrm>
            <a:off x="277136" y="3944764"/>
            <a:ext cx="14215828" cy="3309526"/>
          </a:xfrm>
          <a:prstGeom prst="rect">
            <a:avLst/>
          </a:prstGeom>
        </p:spPr>
      </p:pic>
      <p:sp>
        <p:nvSpPr>
          <p:cNvPr id="7" name="Rettangolo 6">
            <a:extLst>
              <a:ext uri="{FF2B5EF4-FFF2-40B4-BE49-F238E27FC236}">
                <a16:creationId xmlns:a16="http://schemas.microsoft.com/office/drawing/2014/main" id="{192014BE-4A38-4144-AAF6-1457753AD563}"/>
              </a:ext>
            </a:extLst>
          </p:cNvPr>
          <p:cNvSpPr/>
          <p:nvPr/>
        </p:nvSpPr>
        <p:spPr>
          <a:xfrm>
            <a:off x="6621716" y="9489380"/>
            <a:ext cx="8148384" cy="369332"/>
          </a:xfrm>
          <a:prstGeom prst="rect">
            <a:avLst/>
          </a:prstGeom>
        </p:spPr>
        <p:txBody>
          <a:bodyPr wrap="none">
            <a:spAutoFit/>
          </a:bodyPr>
          <a:lstStyle/>
          <a:p>
            <a:r>
              <a:rPr lang="it-IT" dirty="0"/>
              <a:t>Costantini et al. (2018). Journal of Environmental Management, </a:t>
            </a:r>
            <a:r>
              <a:rPr lang="it-IT" i="1" dirty="0"/>
              <a:t>223</a:t>
            </a:r>
            <a:r>
              <a:rPr lang="it-IT" dirty="0"/>
              <a:t>, 614-624.</a:t>
            </a:r>
          </a:p>
        </p:txBody>
      </p:sp>
      <p:sp>
        <p:nvSpPr>
          <p:cNvPr id="9" name="CasellaDiTesto 8">
            <a:extLst>
              <a:ext uri="{FF2B5EF4-FFF2-40B4-BE49-F238E27FC236}">
                <a16:creationId xmlns:a16="http://schemas.microsoft.com/office/drawing/2014/main" id="{74B2A011-3F27-4811-94F3-09E8FEF6768B}"/>
              </a:ext>
            </a:extLst>
          </p:cNvPr>
          <p:cNvSpPr txBox="1"/>
          <p:nvPr/>
        </p:nvSpPr>
        <p:spPr>
          <a:xfrm>
            <a:off x="309603" y="7257132"/>
            <a:ext cx="2952328" cy="646331"/>
          </a:xfrm>
          <a:prstGeom prst="rect">
            <a:avLst/>
          </a:prstGeom>
          <a:noFill/>
        </p:spPr>
        <p:txBody>
          <a:bodyPr wrap="square" rtlCol="0">
            <a:spAutoFit/>
          </a:bodyPr>
          <a:lstStyle/>
          <a:p>
            <a:r>
              <a:rPr lang="it-IT" dirty="0"/>
              <a:t>D= </a:t>
            </a:r>
            <a:r>
              <a:rPr lang="it-IT" dirty="0" err="1"/>
              <a:t>Degraded</a:t>
            </a:r>
            <a:r>
              <a:rPr lang="it-IT" dirty="0"/>
              <a:t> </a:t>
            </a:r>
            <a:r>
              <a:rPr lang="it-IT" dirty="0" err="1"/>
              <a:t>soil</a:t>
            </a:r>
            <a:endParaRPr lang="it-IT" dirty="0"/>
          </a:p>
          <a:p>
            <a:r>
              <a:rPr lang="it-IT" dirty="0"/>
              <a:t>ND= Non </a:t>
            </a:r>
            <a:r>
              <a:rPr lang="it-IT" dirty="0" err="1"/>
              <a:t>degraded</a:t>
            </a:r>
            <a:r>
              <a:rPr lang="it-IT" dirty="0"/>
              <a:t> </a:t>
            </a:r>
            <a:r>
              <a:rPr lang="it-IT" dirty="0" err="1"/>
              <a:t>soil</a:t>
            </a:r>
            <a:endParaRPr lang="it-IT" dirty="0"/>
          </a:p>
        </p:txBody>
      </p:sp>
      <p:sp>
        <p:nvSpPr>
          <p:cNvPr id="11" name="Rettangolo arrotondato 6">
            <a:extLst>
              <a:ext uri="{FF2B5EF4-FFF2-40B4-BE49-F238E27FC236}">
                <a16:creationId xmlns:a16="http://schemas.microsoft.com/office/drawing/2014/main" id="{43683995-568D-4C9C-8403-970F75F3AE31}"/>
              </a:ext>
            </a:extLst>
          </p:cNvPr>
          <p:cNvSpPr/>
          <p:nvPr/>
        </p:nvSpPr>
        <p:spPr>
          <a:xfrm>
            <a:off x="339239" y="8121228"/>
            <a:ext cx="14102595" cy="109933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7B1D561E-5A24-45CF-87ED-E8A54B6E0A22}"/>
              </a:ext>
            </a:extLst>
          </p:cNvPr>
          <p:cNvSpPr txBox="1"/>
          <p:nvPr/>
        </p:nvSpPr>
        <p:spPr>
          <a:xfrm>
            <a:off x="6448946" y="1928540"/>
            <a:ext cx="6160914" cy="1384995"/>
          </a:xfrm>
          <a:prstGeom prst="rect">
            <a:avLst/>
          </a:prstGeom>
          <a:noFill/>
        </p:spPr>
        <p:txBody>
          <a:bodyPr wrap="square" rtlCol="0">
            <a:spAutoFit/>
          </a:bodyPr>
          <a:lstStyle/>
          <a:p>
            <a:r>
              <a:rPr lang="en-US" sz="2800" dirty="0"/>
              <a:t>Influence of soil degradation on the main grape yield components over different farms across Europe.</a:t>
            </a:r>
            <a:endParaRPr lang="it-IT" sz="2800" dirty="0"/>
          </a:p>
        </p:txBody>
      </p:sp>
      <p:sp>
        <p:nvSpPr>
          <p:cNvPr id="14" name="Rettangolo 13">
            <a:extLst>
              <a:ext uri="{FF2B5EF4-FFF2-40B4-BE49-F238E27FC236}">
                <a16:creationId xmlns:a16="http://schemas.microsoft.com/office/drawing/2014/main" id="{BE2B137F-349E-4D03-9D74-95F956E8BA60}"/>
              </a:ext>
            </a:extLst>
          </p:cNvPr>
          <p:cNvSpPr/>
          <p:nvPr/>
        </p:nvSpPr>
        <p:spPr>
          <a:xfrm>
            <a:off x="309604" y="8215321"/>
            <a:ext cx="14183360" cy="830997"/>
          </a:xfrm>
          <a:prstGeom prst="rect">
            <a:avLst/>
          </a:prstGeom>
        </p:spPr>
        <p:txBody>
          <a:bodyPr wrap="square">
            <a:spAutoFit/>
          </a:bodyPr>
          <a:lstStyle/>
          <a:p>
            <a:r>
              <a:rPr lang="en-US" sz="2400" dirty="0">
                <a:latin typeface="AdvOT596495f2"/>
              </a:rPr>
              <a:t>The areas were selected by the farmers, who had observed areas with symptoms of soil malfunctioning such as lower grape yield than the rest of the vineyards, stunted growth or higher frequency of grapevine mortality</a:t>
            </a:r>
            <a:endParaRPr lang="it-IT" sz="2400" dirty="0"/>
          </a:p>
        </p:txBody>
      </p:sp>
      <p:sp>
        <p:nvSpPr>
          <p:cNvPr id="6" name="Titolo 1">
            <a:extLst>
              <a:ext uri="{FF2B5EF4-FFF2-40B4-BE49-F238E27FC236}">
                <a16:creationId xmlns:a16="http://schemas.microsoft.com/office/drawing/2014/main" id="{55D269C5-A66A-BF9F-7FCB-49D9101E42BD}"/>
              </a:ext>
            </a:extLst>
          </p:cNvPr>
          <p:cNvSpPr txBox="1">
            <a:spLocks/>
          </p:cNvSpPr>
          <p:nvPr/>
        </p:nvSpPr>
        <p:spPr>
          <a:xfrm>
            <a:off x="105668" y="128340"/>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n.1: il progetto “RESOLVE”</a:t>
            </a:r>
          </a:p>
        </p:txBody>
      </p:sp>
      <p:sp>
        <p:nvSpPr>
          <p:cNvPr id="8" name="CasellaDiTesto 7">
            <a:extLst>
              <a:ext uri="{FF2B5EF4-FFF2-40B4-BE49-F238E27FC236}">
                <a16:creationId xmlns:a16="http://schemas.microsoft.com/office/drawing/2014/main" id="{AFF5EB8D-B888-CB81-670E-71C708555014}"/>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2665032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40DE907-EAA2-4772-8C06-062281EC2475}"/>
              </a:ext>
            </a:extLst>
          </p:cNvPr>
          <p:cNvSpPr>
            <a:spLocks noGrp="1"/>
          </p:cNvSpPr>
          <p:nvPr>
            <p:ph type="sldNum" sz="quarter" idx="10"/>
          </p:nvPr>
        </p:nvSpPr>
        <p:spPr/>
        <p:txBody>
          <a:bodyPr/>
          <a:lstStyle/>
          <a:p>
            <a:pPr>
              <a:defRPr/>
            </a:pPr>
            <a:fld id="{D79E46D6-6784-4371-B6CA-74DA23CC22CB}" type="slidenum">
              <a:rPr lang="en-US" smtClean="0"/>
              <a:pPr>
                <a:defRPr/>
              </a:pPr>
              <a:t>17</a:t>
            </a:fld>
            <a:endParaRPr lang="en-US" dirty="0"/>
          </a:p>
        </p:txBody>
      </p:sp>
      <p:pic>
        <p:nvPicPr>
          <p:cNvPr id="4" name="Immagine 3">
            <a:extLst>
              <a:ext uri="{FF2B5EF4-FFF2-40B4-BE49-F238E27FC236}">
                <a16:creationId xmlns:a16="http://schemas.microsoft.com/office/drawing/2014/main" id="{09A344AB-6F5E-44C6-AED8-06F475D7EA32}"/>
              </a:ext>
            </a:extLst>
          </p:cNvPr>
          <p:cNvPicPr>
            <a:picLocks noChangeAspect="1"/>
          </p:cNvPicPr>
          <p:nvPr/>
        </p:nvPicPr>
        <p:blipFill>
          <a:blip r:embed="rId2"/>
          <a:stretch>
            <a:fillRect/>
          </a:stretch>
        </p:blipFill>
        <p:spPr>
          <a:xfrm>
            <a:off x="277136" y="1706716"/>
            <a:ext cx="4999917" cy="2022024"/>
          </a:xfrm>
          <a:prstGeom prst="rect">
            <a:avLst/>
          </a:prstGeom>
          <a:effectLst>
            <a:outerShdw blurRad="50800" dist="38100" dir="2700000" algn="tl" rotWithShape="0">
              <a:prstClr val="black">
                <a:alpha val="40000"/>
              </a:prstClr>
            </a:outerShdw>
          </a:effectLst>
        </p:spPr>
      </p:pic>
      <p:pic>
        <p:nvPicPr>
          <p:cNvPr id="5" name="Immagine 4">
            <a:extLst>
              <a:ext uri="{FF2B5EF4-FFF2-40B4-BE49-F238E27FC236}">
                <a16:creationId xmlns:a16="http://schemas.microsoft.com/office/drawing/2014/main" id="{CE567A6B-C35B-4D92-8557-4EFB65E156B4}"/>
              </a:ext>
            </a:extLst>
          </p:cNvPr>
          <p:cNvPicPr>
            <a:picLocks noChangeAspect="1"/>
          </p:cNvPicPr>
          <p:nvPr/>
        </p:nvPicPr>
        <p:blipFill rotWithShape="1">
          <a:blip r:embed="rId3"/>
          <a:srcRect l="6425" t="35061" r="10625" b="34041"/>
          <a:stretch/>
        </p:blipFill>
        <p:spPr>
          <a:xfrm>
            <a:off x="277136" y="3944764"/>
            <a:ext cx="14215828" cy="3309526"/>
          </a:xfrm>
          <a:prstGeom prst="rect">
            <a:avLst/>
          </a:prstGeom>
        </p:spPr>
      </p:pic>
      <p:sp>
        <p:nvSpPr>
          <p:cNvPr id="8" name="CasellaDiTesto 7">
            <a:extLst>
              <a:ext uri="{FF2B5EF4-FFF2-40B4-BE49-F238E27FC236}">
                <a16:creationId xmlns:a16="http://schemas.microsoft.com/office/drawing/2014/main" id="{F9AB92A3-6900-430D-AFDB-1F902CF6114B}"/>
              </a:ext>
            </a:extLst>
          </p:cNvPr>
          <p:cNvSpPr txBox="1"/>
          <p:nvPr/>
        </p:nvSpPr>
        <p:spPr>
          <a:xfrm>
            <a:off x="6448946" y="1928540"/>
            <a:ext cx="6160914" cy="1384995"/>
          </a:xfrm>
          <a:prstGeom prst="rect">
            <a:avLst/>
          </a:prstGeom>
          <a:noFill/>
        </p:spPr>
        <p:txBody>
          <a:bodyPr wrap="square" rtlCol="0">
            <a:spAutoFit/>
          </a:bodyPr>
          <a:lstStyle/>
          <a:p>
            <a:r>
              <a:rPr lang="en-US" sz="2800" dirty="0"/>
              <a:t>Influence of soil degradation on the main grape yield components over different farms across Europe.</a:t>
            </a:r>
            <a:endParaRPr lang="it-IT" sz="2800" dirty="0"/>
          </a:p>
        </p:txBody>
      </p:sp>
      <p:sp>
        <p:nvSpPr>
          <p:cNvPr id="9" name="CasellaDiTesto 8">
            <a:extLst>
              <a:ext uri="{FF2B5EF4-FFF2-40B4-BE49-F238E27FC236}">
                <a16:creationId xmlns:a16="http://schemas.microsoft.com/office/drawing/2014/main" id="{74B2A011-3F27-4811-94F3-09E8FEF6768B}"/>
              </a:ext>
            </a:extLst>
          </p:cNvPr>
          <p:cNvSpPr txBox="1"/>
          <p:nvPr/>
        </p:nvSpPr>
        <p:spPr>
          <a:xfrm>
            <a:off x="309603" y="7257132"/>
            <a:ext cx="2952328" cy="646331"/>
          </a:xfrm>
          <a:prstGeom prst="rect">
            <a:avLst/>
          </a:prstGeom>
          <a:noFill/>
        </p:spPr>
        <p:txBody>
          <a:bodyPr wrap="square" rtlCol="0">
            <a:spAutoFit/>
          </a:bodyPr>
          <a:lstStyle/>
          <a:p>
            <a:r>
              <a:rPr lang="it-IT" dirty="0"/>
              <a:t>D= </a:t>
            </a:r>
            <a:r>
              <a:rPr lang="it-IT" dirty="0" err="1"/>
              <a:t>Degraded</a:t>
            </a:r>
            <a:r>
              <a:rPr lang="it-IT" dirty="0"/>
              <a:t> </a:t>
            </a:r>
            <a:r>
              <a:rPr lang="it-IT" dirty="0" err="1"/>
              <a:t>soil</a:t>
            </a:r>
            <a:endParaRPr lang="it-IT" dirty="0"/>
          </a:p>
          <a:p>
            <a:r>
              <a:rPr lang="it-IT" dirty="0"/>
              <a:t>ND= Non </a:t>
            </a:r>
            <a:r>
              <a:rPr lang="it-IT" dirty="0" err="1"/>
              <a:t>degraded</a:t>
            </a:r>
            <a:r>
              <a:rPr lang="it-IT" dirty="0"/>
              <a:t> </a:t>
            </a:r>
            <a:r>
              <a:rPr lang="it-IT" dirty="0" err="1"/>
              <a:t>soil</a:t>
            </a:r>
            <a:endParaRPr lang="it-IT" dirty="0"/>
          </a:p>
        </p:txBody>
      </p:sp>
      <p:sp>
        <p:nvSpPr>
          <p:cNvPr id="10" name="Rettangolo 9">
            <a:extLst>
              <a:ext uri="{FF2B5EF4-FFF2-40B4-BE49-F238E27FC236}">
                <a16:creationId xmlns:a16="http://schemas.microsoft.com/office/drawing/2014/main" id="{17AC3309-D9C2-4670-BFEF-CCDBDB5E773D}"/>
              </a:ext>
            </a:extLst>
          </p:cNvPr>
          <p:cNvSpPr/>
          <p:nvPr/>
        </p:nvSpPr>
        <p:spPr>
          <a:xfrm>
            <a:off x="309604" y="8215321"/>
            <a:ext cx="14183360" cy="830997"/>
          </a:xfrm>
          <a:prstGeom prst="rect">
            <a:avLst/>
          </a:prstGeom>
        </p:spPr>
        <p:txBody>
          <a:bodyPr wrap="square">
            <a:spAutoFit/>
          </a:bodyPr>
          <a:lstStyle/>
          <a:p>
            <a:r>
              <a:rPr lang="en-US" sz="2400" dirty="0">
                <a:latin typeface="AdvOT596495f2"/>
              </a:rPr>
              <a:t>The areas were selected by the farmers, who had observed areas with symptoms of soil malfunctioning such as lower grape yield than the rest of the vineyards, stunted growth or higher frequency of grapevine mortality</a:t>
            </a:r>
            <a:endParaRPr lang="it-IT" sz="2400" dirty="0"/>
          </a:p>
        </p:txBody>
      </p:sp>
      <p:sp>
        <p:nvSpPr>
          <p:cNvPr id="11" name="Rettangolo arrotondato 6">
            <a:extLst>
              <a:ext uri="{FF2B5EF4-FFF2-40B4-BE49-F238E27FC236}">
                <a16:creationId xmlns:a16="http://schemas.microsoft.com/office/drawing/2014/main" id="{43683995-568D-4C9C-8403-970F75F3AE31}"/>
              </a:ext>
            </a:extLst>
          </p:cNvPr>
          <p:cNvSpPr/>
          <p:nvPr/>
        </p:nvSpPr>
        <p:spPr>
          <a:xfrm>
            <a:off x="268941" y="8121228"/>
            <a:ext cx="14172893" cy="109933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con angoli arrotondati 11">
            <a:extLst>
              <a:ext uri="{FF2B5EF4-FFF2-40B4-BE49-F238E27FC236}">
                <a16:creationId xmlns:a16="http://schemas.microsoft.com/office/drawing/2014/main" id="{13B193FD-41FA-4EC7-A37D-37BB95110E92}"/>
              </a:ext>
            </a:extLst>
          </p:cNvPr>
          <p:cNvSpPr/>
          <p:nvPr/>
        </p:nvSpPr>
        <p:spPr>
          <a:xfrm>
            <a:off x="339239" y="4898505"/>
            <a:ext cx="14330849" cy="5584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id="{124BD6A0-EEFC-40C0-94AB-863575C76595}"/>
              </a:ext>
            </a:extLst>
          </p:cNvPr>
          <p:cNvSpPr/>
          <p:nvPr/>
        </p:nvSpPr>
        <p:spPr>
          <a:xfrm>
            <a:off x="6322859" y="4448820"/>
            <a:ext cx="1703009" cy="1008112"/>
          </a:xfrm>
          <a:prstGeom prst="roundRect">
            <a:avLst/>
          </a:prstGeom>
          <a:solidFill>
            <a:srgbClr val="FF7C8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09B3D43A-D998-46C1-BFC8-1ECB0E5CB990}"/>
              </a:ext>
            </a:extLst>
          </p:cNvPr>
          <p:cNvSpPr/>
          <p:nvPr/>
        </p:nvSpPr>
        <p:spPr>
          <a:xfrm>
            <a:off x="9905330" y="4404697"/>
            <a:ext cx="1703009" cy="1008112"/>
          </a:xfrm>
          <a:prstGeom prst="roundRect">
            <a:avLst/>
          </a:prstGeom>
          <a:solidFill>
            <a:srgbClr val="FF7C8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A2F5B234-C8CD-4630-BBF5-CC6D1FDDA28C}"/>
              </a:ext>
            </a:extLst>
          </p:cNvPr>
          <p:cNvSpPr/>
          <p:nvPr/>
        </p:nvSpPr>
        <p:spPr>
          <a:xfrm>
            <a:off x="6621716" y="9489380"/>
            <a:ext cx="8148384" cy="369332"/>
          </a:xfrm>
          <a:prstGeom prst="rect">
            <a:avLst/>
          </a:prstGeom>
        </p:spPr>
        <p:txBody>
          <a:bodyPr wrap="none">
            <a:spAutoFit/>
          </a:bodyPr>
          <a:lstStyle/>
          <a:p>
            <a:r>
              <a:rPr lang="it-IT" dirty="0"/>
              <a:t>Costantini et al. (2018). Journal of Environmental Management, </a:t>
            </a:r>
            <a:r>
              <a:rPr lang="it-IT" i="1" dirty="0"/>
              <a:t>223</a:t>
            </a:r>
            <a:r>
              <a:rPr lang="it-IT" dirty="0"/>
              <a:t>, 614-624.</a:t>
            </a:r>
          </a:p>
        </p:txBody>
      </p:sp>
      <p:sp>
        <p:nvSpPr>
          <p:cNvPr id="3" name="Titolo 1">
            <a:extLst>
              <a:ext uri="{FF2B5EF4-FFF2-40B4-BE49-F238E27FC236}">
                <a16:creationId xmlns:a16="http://schemas.microsoft.com/office/drawing/2014/main" id="{9531E885-3C16-F35B-960D-D62506DCEA03}"/>
              </a:ext>
            </a:extLst>
          </p:cNvPr>
          <p:cNvSpPr txBox="1">
            <a:spLocks/>
          </p:cNvSpPr>
          <p:nvPr/>
        </p:nvSpPr>
        <p:spPr>
          <a:xfrm>
            <a:off x="105668" y="128340"/>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n.1: il progetto “RESOLVE”</a:t>
            </a:r>
          </a:p>
        </p:txBody>
      </p:sp>
      <p:sp>
        <p:nvSpPr>
          <p:cNvPr id="7" name="CasellaDiTesto 6">
            <a:extLst>
              <a:ext uri="{FF2B5EF4-FFF2-40B4-BE49-F238E27FC236}">
                <a16:creationId xmlns:a16="http://schemas.microsoft.com/office/drawing/2014/main" id="{450AF7DC-D725-AC06-267C-DC3A0841CB94}"/>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1326486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07DF007-DBB1-4A50-9FBE-9E20680C484E}"/>
              </a:ext>
            </a:extLst>
          </p:cNvPr>
          <p:cNvSpPr>
            <a:spLocks noGrp="1"/>
          </p:cNvSpPr>
          <p:nvPr>
            <p:ph type="sldNum" sz="quarter" idx="10"/>
          </p:nvPr>
        </p:nvSpPr>
        <p:spPr/>
        <p:txBody>
          <a:bodyPr/>
          <a:lstStyle/>
          <a:p>
            <a:pPr>
              <a:defRPr/>
            </a:pPr>
            <a:fld id="{D79E46D6-6784-4371-B6CA-74DA23CC22CB}" type="slidenum">
              <a:rPr lang="en-US" smtClean="0"/>
              <a:pPr>
                <a:defRPr/>
              </a:pPr>
              <a:t>18</a:t>
            </a:fld>
            <a:endParaRPr lang="en-US" dirty="0"/>
          </a:p>
        </p:txBody>
      </p:sp>
      <p:pic>
        <p:nvPicPr>
          <p:cNvPr id="9" name="Immagine 8">
            <a:extLst>
              <a:ext uri="{FF2B5EF4-FFF2-40B4-BE49-F238E27FC236}">
                <a16:creationId xmlns:a16="http://schemas.microsoft.com/office/drawing/2014/main" id="{E7813325-AC61-486C-B756-F034326B61FC}"/>
              </a:ext>
            </a:extLst>
          </p:cNvPr>
          <p:cNvPicPr>
            <a:picLocks noChangeAspect="1"/>
          </p:cNvPicPr>
          <p:nvPr/>
        </p:nvPicPr>
        <p:blipFill rotWithShape="1">
          <a:blip r:embed="rId2"/>
          <a:srcRect l="9408" t="37400" r="54724" b="26480"/>
          <a:stretch/>
        </p:blipFill>
        <p:spPr>
          <a:xfrm>
            <a:off x="546663" y="4352207"/>
            <a:ext cx="7700324" cy="4846564"/>
          </a:xfrm>
          <a:prstGeom prst="rect">
            <a:avLst/>
          </a:prstGeom>
        </p:spPr>
      </p:pic>
      <p:sp>
        <p:nvSpPr>
          <p:cNvPr id="10" name="Rettangolo 9">
            <a:extLst>
              <a:ext uri="{FF2B5EF4-FFF2-40B4-BE49-F238E27FC236}">
                <a16:creationId xmlns:a16="http://schemas.microsoft.com/office/drawing/2014/main" id="{B7CAC54A-AA50-4417-B636-674E88E049C5}"/>
              </a:ext>
            </a:extLst>
          </p:cNvPr>
          <p:cNvSpPr/>
          <p:nvPr/>
        </p:nvSpPr>
        <p:spPr>
          <a:xfrm>
            <a:off x="6160915" y="1706716"/>
            <a:ext cx="7560840" cy="2246769"/>
          </a:xfrm>
          <a:prstGeom prst="rect">
            <a:avLst/>
          </a:prstGeom>
          <a:noFill/>
        </p:spPr>
        <p:txBody>
          <a:bodyPr wrap="square" rtlCol="0">
            <a:spAutoFit/>
          </a:bodyPr>
          <a:lstStyle/>
          <a:p>
            <a:pPr algn="just"/>
            <a:r>
              <a:rPr lang="it-IT" sz="2800" dirty="0" err="1"/>
              <a:t>Influence</a:t>
            </a:r>
            <a:r>
              <a:rPr lang="it-IT" sz="2800" dirty="0"/>
              <a:t> of </a:t>
            </a:r>
            <a:r>
              <a:rPr lang="it-IT" sz="2800" dirty="0" err="1"/>
              <a:t>soil</a:t>
            </a:r>
            <a:r>
              <a:rPr lang="it-IT" sz="2800" dirty="0"/>
              <a:t> </a:t>
            </a:r>
            <a:r>
              <a:rPr lang="it-IT" sz="2800" dirty="0" err="1"/>
              <a:t>degradation</a:t>
            </a:r>
            <a:r>
              <a:rPr lang="it-IT" sz="2800" dirty="0"/>
              <a:t> on </a:t>
            </a:r>
            <a:r>
              <a:rPr lang="it-IT" sz="2800" dirty="0" err="1"/>
              <a:t>soil</a:t>
            </a:r>
            <a:r>
              <a:rPr lang="it-IT" sz="2800" dirty="0"/>
              <a:t> </a:t>
            </a:r>
            <a:r>
              <a:rPr lang="it-IT" sz="2800" dirty="0" err="1"/>
              <a:t>total</a:t>
            </a:r>
            <a:r>
              <a:rPr lang="it-IT" sz="2800" dirty="0"/>
              <a:t> </a:t>
            </a:r>
            <a:r>
              <a:rPr lang="it-IT" sz="2800" dirty="0" err="1"/>
              <a:t>organic</a:t>
            </a:r>
            <a:r>
              <a:rPr lang="it-IT" sz="2800" dirty="0"/>
              <a:t> carbon (TOC, g kg</a:t>
            </a:r>
            <a:r>
              <a:rPr lang="it-IT" sz="2800" baseline="30000" dirty="0"/>
              <a:t>−1</a:t>
            </a:r>
            <a:r>
              <a:rPr lang="it-IT" sz="2800" dirty="0"/>
              <a:t>) and </a:t>
            </a:r>
            <a:r>
              <a:rPr lang="it-IT" sz="2800" dirty="0" err="1"/>
              <a:t>total</a:t>
            </a:r>
            <a:r>
              <a:rPr lang="it-IT" sz="2800" dirty="0"/>
              <a:t> </a:t>
            </a:r>
            <a:r>
              <a:rPr lang="it-IT" sz="2800" dirty="0" err="1"/>
              <a:t>nitrogen</a:t>
            </a:r>
            <a:r>
              <a:rPr lang="it-IT" sz="2800" dirty="0"/>
              <a:t> (TN, g kg</a:t>
            </a:r>
            <a:r>
              <a:rPr lang="it-IT" sz="2800" baseline="30000" dirty="0"/>
              <a:t>−1</a:t>
            </a:r>
            <a:r>
              <a:rPr lang="it-IT" sz="2800" dirty="0"/>
              <a:t>) </a:t>
            </a:r>
            <a:r>
              <a:rPr lang="it-IT" sz="2800" dirty="0" err="1"/>
              <a:t>at</a:t>
            </a:r>
            <a:r>
              <a:rPr lang="it-IT" sz="2800" dirty="0"/>
              <a:t> the </a:t>
            </a:r>
            <a:r>
              <a:rPr lang="it-IT" sz="2800" dirty="0" err="1"/>
              <a:t>different</a:t>
            </a:r>
            <a:r>
              <a:rPr lang="it-IT" sz="2800" dirty="0"/>
              <a:t> </a:t>
            </a:r>
            <a:r>
              <a:rPr lang="it-IT" sz="2800" dirty="0" err="1"/>
              <a:t>experimental</a:t>
            </a:r>
            <a:r>
              <a:rPr lang="it-IT" sz="2800" dirty="0"/>
              <a:t> </a:t>
            </a:r>
            <a:r>
              <a:rPr lang="it-IT" sz="2800" dirty="0" err="1"/>
              <a:t>vineyards</a:t>
            </a:r>
            <a:r>
              <a:rPr lang="it-IT" sz="2800" dirty="0"/>
              <a:t> </a:t>
            </a:r>
            <a:r>
              <a:rPr lang="en-US" sz="2800" dirty="0"/>
              <a:t>over different farms across Europe and Turkey.</a:t>
            </a:r>
            <a:endParaRPr lang="it-IT" sz="2800" dirty="0"/>
          </a:p>
        </p:txBody>
      </p:sp>
      <p:pic>
        <p:nvPicPr>
          <p:cNvPr id="11" name="Immagine 10">
            <a:extLst>
              <a:ext uri="{FF2B5EF4-FFF2-40B4-BE49-F238E27FC236}">
                <a16:creationId xmlns:a16="http://schemas.microsoft.com/office/drawing/2014/main" id="{EFE3A28A-F9DA-4A85-8B76-FAC5468F65CC}"/>
              </a:ext>
            </a:extLst>
          </p:cNvPr>
          <p:cNvPicPr>
            <a:picLocks noChangeAspect="1"/>
          </p:cNvPicPr>
          <p:nvPr/>
        </p:nvPicPr>
        <p:blipFill>
          <a:blip r:embed="rId3"/>
          <a:stretch>
            <a:fillRect/>
          </a:stretch>
        </p:blipFill>
        <p:spPr>
          <a:xfrm>
            <a:off x="277136" y="1706716"/>
            <a:ext cx="4999917" cy="2022024"/>
          </a:xfrm>
          <a:prstGeom prst="rect">
            <a:avLst/>
          </a:prstGeom>
          <a:effectLst>
            <a:outerShdw blurRad="50800" dist="38100" dir="2700000" algn="tl" rotWithShape="0">
              <a:prstClr val="black">
                <a:alpha val="40000"/>
              </a:prstClr>
            </a:outerShdw>
          </a:effectLst>
        </p:spPr>
      </p:pic>
      <p:sp>
        <p:nvSpPr>
          <p:cNvPr id="14" name="Rettangolo con angoli arrotondati 13">
            <a:extLst>
              <a:ext uri="{FF2B5EF4-FFF2-40B4-BE49-F238E27FC236}">
                <a16:creationId xmlns:a16="http://schemas.microsoft.com/office/drawing/2014/main" id="{1102E45F-A39A-4118-BE67-7D1B55092FC5}"/>
              </a:ext>
            </a:extLst>
          </p:cNvPr>
          <p:cNvSpPr/>
          <p:nvPr/>
        </p:nvSpPr>
        <p:spPr>
          <a:xfrm>
            <a:off x="546662" y="6050633"/>
            <a:ext cx="7846500" cy="5584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C9E79B06-27F8-40CA-95F0-3CF2DC21A36F}"/>
              </a:ext>
            </a:extLst>
          </p:cNvPr>
          <p:cNvSpPr/>
          <p:nvPr/>
        </p:nvSpPr>
        <p:spPr>
          <a:xfrm>
            <a:off x="6621716" y="9489380"/>
            <a:ext cx="8148384" cy="369332"/>
          </a:xfrm>
          <a:prstGeom prst="rect">
            <a:avLst/>
          </a:prstGeom>
        </p:spPr>
        <p:txBody>
          <a:bodyPr wrap="none">
            <a:spAutoFit/>
          </a:bodyPr>
          <a:lstStyle/>
          <a:p>
            <a:r>
              <a:rPr lang="it-IT" dirty="0"/>
              <a:t>Costantini et al. (2018). Journal of Environmental Management, </a:t>
            </a:r>
            <a:r>
              <a:rPr lang="it-IT" i="1" dirty="0"/>
              <a:t>223</a:t>
            </a:r>
            <a:r>
              <a:rPr lang="it-IT" dirty="0"/>
              <a:t>, 614-624.</a:t>
            </a:r>
          </a:p>
        </p:txBody>
      </p:sp>
      <p:sp>
        <p:nvSpPr>
          <p:cNvPr id="3" name="Titolo 1">
            <a:extLst>
              <a:ext uri="{FF2B5EF4-FFF2-40B4-BE49-F238E27FC236}">
                <a16:creationId xmlns:a16="http://schemas.microsoft.com/office/drawing/2014/main" id="{9E8B6EEF-333C-18C3-7627-2E21EC6D17FB}"/>
              </a:ext>
            </a:extLst>
          </p:cNvPr>
          <p:cNvSpPr txBox="1">
            <a:spLocks/>
          </p:cNvSpPr>
          <p:nvPr/>
        </p:nvSpPr>
        <p:spPr>
          <a:xfrm>
            <a:off x="105668" y="128340"/>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n.1: il progetto “RESOLVE”</a:t>
            </a:r>
          </a:p>
        </p:txBody>
      </p:sp>
      <p:sp>
        <p:nvSpPr>
          <p:cNvPr id="4" name="CasellaDiTesto 3">
            <a:extLst>
              <a:ext uri="{FF2B5EF4-FFF2-40B4-BE49-F238E27FC236}">
                <a16:creationId xmlns:a16="http://schemas.microsoft.com/office/drawing/2014/main" id="{B21C1119-D5C7-8B87-64E1-458ED00B95F6}"/>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132700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07DF007-DBB1-4A50-9FBE-9E20680C484E}"/>
              </a:ext>
            </a:extLst>
          </p:cNvPr>
          <p:cNvSpPr>
            <a:spLocks noGrp="1"/>
          </p:cNvSpPr>
          <p:nvPr>
            <p:ph type="sldNum" sz="quarter" idx="10"/>
          </p:nvPr>
        </p:nvSpPr>
        <p:spPr/>
        <p:txBody>
          <a:bodyPr/>
          <a:lstStyle/>
          <a:p>
            <a:pPr>
              <a:defRPr/>
            </a:pPr>
            <a:fld id="{D79E46D6-6784-4371-B6CA-74DA23CC22CB}" type="slidenum">
              <a:rPr lang="en-US" smtClean="0"/>
              <a:pPr>
                <a:defRPr/>
              </a:pPr>
              <a:t>19</a:t>
            </a:fld>
            <a:endParaRPr lang="en-US" dirty="0"/>
          </a:p>
        </p:txBody>
      </p:sp>
      <p:pic>
        <p:nvPicPr>
          <p:cNvPr id="9" name="Immagine 8">
            <a:extLst>
              <a:ext uri="{FF2B5EF4-FFF2-40B4-BE49-F238E27FC236}">
                <a16:creationId xmlns:a16="http://schemas.microsoft.com/office/drawing/2014/main" id="{E7813325-AC61-486C-B756-F034326B61FC}"/>
              </a:ext>
            </a:extLst>
          </p:cNvPr>
          <p:cNvPicPr>
            <a:picLocks noChangeAspect="1"/>
          </p:cNvPicPr>
          <p:nvPr/>
        </p:nvPicPr>
        <p:blipFill rotWithShape="1">
          <a:blip r:embed="rId2"/>
          <a:srcRect l="9408" t="37400" r="54724" b="26480"/>
          <a:stretch/>
        </p:blipFill>
        <p:spPr>
          <a:xfrm>
            <a:off x="546663" y="4352207"/>
            <a:ext cx="7700324" cy="4846564"/>
          </a:xfrm>
          <a:prstGeom prst="rect">
            <a:avLst/>
          </a:prstGeom>
        </p:spPr>
      </p:pic>
      <p:sp>
        <p:nvSpPr>
          <p:cNvPr id="10" name="Rettangolo 9">
            <a:extLst>
              <a:ext uri="{FF2B5EF4-FFF2-40B4-BE49-F238E27FC236}">
                <a16:creationId xmlns:a16="http://schemas.microsoft.com/office/drawing/2014/main" id="{B7CAC54A-AA50-4417-B636-674E88E049C5}"/>
              </a:ext>
            </a:extLst>
          </p:cNvPr>
          <p:cNvSpPr/>
          <p:nvPr/>
        </p:nvSpPr>
        <p:spPr>
          <a:xfrm>
            <a:off x="6160915" y="1706716"/>
            <a:ext cx="7560840" cy="2246769"/>
          </a:xfrm>
          <a:prstGeom prst="rect">
            <a:avLst/>
          </a:prstGeom>
          <a:noFill/>
        </p:spPr>
        <p:txBody>
          <a:bodyPr wrap="square" rtlCol="0">
            <a:spAutoFit/>
          </a:bodyPr>
          <a:lstStyle/>
          <a:p>
            <a:pPr algn="just"/>
            <a:r>
              <a:rPr lang="it-IT" sz="2800" dirty="0" err="1"/>
              <a:t>Influence</a:t>
            </a:r>
            <a:r>
              <a:rPr lang="it-IT" sz="2800" dirty="0"/>
              <a:t> of </a:t>
            </a:r>
            <a:r>
              <a:rPr lang="it-IT" sz="2800" dirty="0" err="1"/>
              <a:t>soil</a:t>
            </a:r>
            <a:r>
              <a:rPr lang="it-IT" sz="2800" dirty="0"/>
              <a:t> </a:t>
            </a:r>
            <a:r>
              <a:rPr lang="it-IT" sz="2800" dirty="0" err="1"/>
              <a:t>degradation</a:t>
            </a:r>
            <a:r>
              <a:rPr lang="it-IT" sz="2800" dirty="0"/>
              <a:t> on </a:t>
            </a:r>
            <a:r>
              <a:rPr lang="it-IT" sz="2800" dirty="0" err="1"/>
              <a:t>soil</a:t>
            </a:r>
            <a:r>
              <a:rPr lang="it-IT" sz="2800" dirty="0"/>
              <a:t> </a:t>
            </a:r>
            <a:r>
              <a:rPr lang="it-IT" sz="2800" dirty="0" err="1"/>
              <a:t>total</a:t>
            </a:r>
            <a:r>
              <a:rPr lang="it-IT" sz="2800" dirty="0"/>
              <a:t> </a:t>
            </a:r>
            <a:r>
              <a:rPr lang="it-IT" sz="2800" dirty="0" err="1"/>
              <a:t>organic</a:t>
            </a:r>
            <a:r>
              <a:rPr lang="it-IT" sz="2800" dirty="0"/>
              <a:t> carbon (TOC, g kg</a:t>
            </a:r>
            <a:r>
              <a:rPr lang="it-IT" sz="2800" baseline="30000" dirty="0"/>
              <a:t>−1</a:t>
            </a:r>
            <a:r>
              <a:rPr lang="it-IT" sz="2800" dirty="0"/>
              <a:t>) and </a:t>
            </a:r>
            <a:r>
              <a:rPr lang="it-IT" sz="2800" dirty="0" err="1"/>
              <a:t>total</a:t>
            </a:r>
            <a:r>
              <a:rPr lang="it-IT" sz="2800" dirty="0"/>
              <a:t> </a:t>
            </a:r>
            <a:r>
              <a:rPr lang="it-IT" sz="2800" dirty="0" err="1"/>
              <a:t>nitrogen</a:t>
            </a:r>
            <a:r>
              <a:rPr lang="it-IT" sz="2800" dirty="0"/>
              <a:t> (TN, g kg</a:t>
            </a:r>
            <a:r>
              <a:rPr lang="it-IT" sz="2800" baseline="30000" dirty="0"/>
              <a:t>−1</a:t>
            </a:r>
            <a:r>
              <a:rPr lang="it-IT" sz="2800" dirty="0"/>
              <a:t>) </a:t>
            </a:r>
            <a:r>
              <a:rPr lang="it-IT" sz="2800" dirty="0" err="1"/>
              <a:t>at</a:t>
            </a:r>
            <a:r>
              <a:rPr lang="it-IT" sz="2800" dirty="0"/>
              <a:t> the </a:t>
            </a:r>
            <a:r>
              <a:rPr lang="it-IT" sz="2800" dirty="0" err="1"/>
              <a:t>different</a:t>
            </a:r>
            <a:r>
              <a:rPr lang="it-IT" sz="2800" dirty="0"/>
              <a:t> </a:t>
            </a:r>
            <a:r>
              <a:rPr lang="it-IT" sz="2800" dirty="0" err="1"/>
              <a:t>experimental</a:t>
            </a:r>
            <a:r>
              <a:rPr lang="it-IT" sz="2800" dirty="0"/>
              <a:t> </a:t>
            </a:r>
            <a:r>
              <a:rPr lang="it-IT" sz="2800" dirty="0" err="1"/>
              <a:t>vineyards</a:t>
            </a:r>
            <a:r>
              <a:rPr lang="it-IT" sz="2800" dirty="0"/>
              <a:t> </a:t>
            </a:r>
            <a:r>
              <a:rPr lang="en-US" sz="2800" dirty="0"/>
              <a:t>over different farms across Europe and Turkey.</a:t>
            </a:r>
            <a:endParaRPr lang="it-IT" sz="2800" dirty="0"/>
          </a:p>
        </p:txBody>
      </p:sp>
      <p:pic>
        <p:nvPicPr>
          <p:cNvPr id="11" name="Immagine 10">
            <a:extLst>
              <a:ext uri="{FF2B5EF4-FFF2-40B4-BE49-F238E27FC236}">
                <a16:creationId xmlns:a16="http://schemas.microsoft.com/office/drawing/2014/main" id="{EFE3A28A-F9DA-4A85-8B76-FAC5468F65CC}"/>
              </a:ext>
            </a:extLst>
          </p:cNvPr>
          <p:cNvPicPr>
            <a:picLocks noChangeAspect="1"/>
          </p:cNvPicPr>
          <p:nvPr/>
        </p:nvPicPr>
        <p:blipFill>
          <a:blip r:embed="rId3"/>
          <a:stretch>
            <a:fillRect/>
          </a:stretch>
        </p:blipFill>
        <p:spPr>
          <a:xfrm>
            <a:off x="277136" y="1706716"/>
            <a:ext cx="4999917" cy="2022024"/>
          </a:xfrm>
          <a:prstGeom prst="rect">
            <a:avLst/>
          </a:prstGeom>
          <a:effectLst>
            <a:outerShdw blurRad="50800" dist="38100" dir="2700000" algn="tl" rotWithShape="0">
              <a:prstClr val="black">
                <a:alpha val="40000"/>
              </a:prstClr>
            </a:outerShdw>
          </a:effectLst>
        </p:spPr>
      </p:pic>
      <p:sp>
        <p:nvSpPr>
          <p:cNvPr id="14" name="Rettangolo con angoli arrotondati 13">
            <a:extLst>
              <a:ext uri="{FF2B5EF4-FFF2-40B4-BE49-F238E27FC236}">
                <a16:creationId xmlns:a16="http://schemas.microsoft.com/office/drawing/2014/main" id="{1102E45F-A39A-4118-BE67-7D1B55092FC5}"/>
              </a:ext>
            </a:extLst>
          </p:cNvPr>
          <p:cNvSpPr/>
          <p:nvPr/>
        </p:nvSpPr>
        <p:spPr>
          <a:xfrm>
            <a:off x="546662" y="6050633"/>
            <a:ext cx="7846500" cy="5584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con angoli arrotondati 14">
            <a:extLst>
              <a:ext uri="{FF2B5EF4-FFF2-40B4-BE49-F238E27FC236}">
                <a16:creationId xmlns:a16="http://schemas.microsoft.com/office/drawing/2014/main" id="{57C17227-AEE8-4E12-AD08-060C0FCC63D0}"/>
              </a:ext>
            </a:extLst>
          </p:cNvPr>
          <p:cNvSpPr/>
          <p:nvPr/>
        </p:nvSpPr>
        <p:spPr>
          <a:xfrm>
            <a:off x="3928666" y="5546577"/>
            <a:ext cx="1872208" cy="1008112"/>
          </a:xfrm>
          <a:prstGeom prst="roundRect">
            <a:avLst/>
          </a:prstGeom>
          <a:solidFill>
            <a:srgbClr val="FF7C8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con angoli arrotondati 15">
            <a:extLst>
              <a:ext uri="{FF2B5EF4-FFF2-40B4-BE49-F238E27FC236}">
                <a16:creationId xmlns:a16="http://schemas.microsoft.com/office/drawing/2014/main" id="{F58BB394-215D-4E5D-B44E-13CB4E44F0C5}"/>
              </a:ext>
            </a:extLst>
          </p:cNvPr>
          <p:cNvSpPr/>
          <p:nvPr/>
        </p:nvSpPr>
        <p:spPr>
          <a:xfrm>
            <a:off x="6079571" y="5546577"/>
            <a:ext cx="1872208" cy="1008112"/>
          </a:xfrm>
          <a:prstGeom prst="roundRect">
            <a:avLst/>
          </a:prstGeom>
          <a:solidFill>
            <a:srgbClr val="FF7C8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E06E8B3D-C7CA-4F4C-A107-7B16582F8F50}"/>
              </a:ext>
            </a:extLst>
          </p:cNvPr>
          <p:cNvSpPr txBox="1"/>
          <p:nvPr/>
        </p:nvSpPr>
        <p:spPr>
          <a:xfrm>
            <a:off x="9545291" y="5727327"/>
            <a:ext cx="4176464" cy="1384995"/>
          </a:xfrm>
          <a:prstGeom prst="rect">
            <a:avLst/>
          </a:prstGeom>
          <a:noFill/>
        </p:spPr>
        <p:txBody>
          <a:bodyPr wrap="square" rtlCol="0">
            <a:spAutoFit/>
          </a:bodyPr>
          <a:lstStyle>
            <a:defPPr>
              <a:defRPr lang="en-US"/>
            </a:defPPr>
            <a:lvl1pPr algn="just">
              <a:defRPr sz="2800"/>
            </a:lvl1pPr>
          </a:lstStyle>
          <a:p>
            <a:r>
              <a:rPr lang="it-IT" dirty="0" err="1"/>
              <a:t>Degraded</a:t>
            </a:r>
            <a:r>
              <a:rPr lang="it-IT" dirty="0"/>
              <a:t> </a:t>
            </a:r>
            <a:r>
              <a:rPr lang="it-IT" dirty="0" err="1"/>
              <a:t>areas</a:t>
            </a:r>
            <a:r>
              <a:rPr lang="it-IT" dirty="0"/>
              <a:t> </a:t>
            </a:r>
            <a:r>
              <a:rPr lang="it-IT" dirty="0" err="1"/>
              <a:t>showed</a:t>
            </a:r>
            <a:r>
              <a:rPr lang="it-IT" dirty="0"/>
              <a:t> </a:t>
            </a:r>
            <a:r>
              <a:rPr lang="it-IT" dirty="0" err="1"/>
              <a:t>lower</a:t>
            </a:r>
            <a:r>
              <a:rPr lang="it-IT" dirty="0"/>
              <a:t> </a:t>
            </a:r>
            <a:r>
              <a:rPr lang="it-IT" dirty="0" err="1"/>
              <a:t>values</a:t>
            </a:r>
            <a:r>
              <a:rPr lang="it-IT" dirty="0"/>
              <a:t> of TOC and TN </a:t>
            </a:r>
            <a:r>
              <a:rPr lang="it-IT" dirty="0" err="1"/>
              <a:t>compared</a:t>
            </a:r>
            <a:r>
              <a:rPr lang="it-IT" dirty="0"/>
              <a:t> to ND</a:t>
            </a:r>
          </a:p>
        </p:txBody>
      </p:sp>
      <p:sp>
        <p:nvSpPr>
          <p:cNvPr id="17" name="Rettangolo arrotondato 10">
            <a:extLst>
              <a:ext uri="{FF2B5EF4-FFF2-40B4-BE49-F238E27FC236}">
                <a16:creationId xmlns:a16="http://schemas.microsoft.com/office/drawing/2014/main" id="{F4693792-F71F-4ED3-81E9-F85E7318C5C3}"/>
              </a:ext>
            </a:extLst>
          </p:cNvPr>
          <p:cNvSpPr/>
          <p:nvPr/>
        </p:nvSpPr>
        <p:spPr>
          <a:xfrm>
            <a:off x="9182877" y="5528940"/>
            <a:ext cx="4754901" cy="1800200"/>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12524FE0-5566-496A-9E39-4B42AA6B14F4}"/>
              </a:ext>
            </a:extLst>
          </p:cNvPr>
          <p:cNvSpPr/>
          <p:nvPr/>
        </p:nvSpPr>
        <p:spPr>
          <a:xfrm>
            <a:off x="6621716" y="9489380"/>
            <a:ext cx="8148384" cy="369332"/>
          </a:xfrm>
          <a:prstGeom prst="rect">
            <a:avLst/>
          </a:prstGeom>
        </p:spPr>
        <p:txBody>
          <a:bodyPr wrap="none">
            <a:spAutoFit/>
          </a:bodyPr>
          <a:lstStyle/>
          <a:p>
            <a:r>
              <a:rPr lang="it-IT" dirty="0"/>
              <a:t>Costantini et al. (2018). Journal of Environmental Management, </a:t>
            </a:r>
            <a:r>
              <a:rPr lang="it-IT" i="1" dirty="0"/>
              <a:t>223</a:t>
            </a:r>
            <a:r>
              <a:rPr lang="it-IT" dirty="0"/>
              <a:t>, 614-624.</a:t>
            </a:r>
          </a:p>
        </p:txBody>
      </p:sp>
      <p:sp>
        <p:nvSpPr>
          <p:cNvPr id="3" name="Titolo 1">
            <a:extLst>
              <a:ext uri="{FF2B5EF4-FFF2-40B4-BE49-F238E27FC236}">
                <a16:creationId xmlns:a16="http://schemas.microsoft.com/office/drawing/2014/main" id="{CB634C66-1346-8FA7-240B-E4253274B20D}"/>
              </a:ext>
            </a:extLst>
          </p:cNvPr>
          <p:cNvSpPr txBox="1">
            <a:spLocks/>
          </p:cNvSpPr>
          <p:nvPr/>
        </p:nvSpPr>
        <p:spPr>
          <a:xfrm>
            <a:off x="105668" y="128340"/>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n.1: il progetto “RESOLVE”</a:t>
            </a:r>
          </a:p>
        </p:txBody>
      </p:sp>
      <p:sp>
        <p:nvSpPr>
          <p:cNvPr id="5" name="CasellaDiTesto 4">
            <a:extLst>
              <a:ext uri="{FF2B5EF4-FFF2-40B4-BE49-F238E27FC236}">
                <a16:creationId xmlns:a16="http://schemas.microsoft.com/office/drawing/2014/main" id="{03BCCBAE-BD64-387E-4061-A4B85775ED61}"/>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226154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D79E46D6-6784-4371-B6CA-74DA23CC22CB}" type="slidenum">
              <a:rPr lang="en-US" smtClean="0"/>
              <a:pPr>
                <a:defRPr/>
              </a:pPr>
              <a:t>2</a:t>
            </a:fld>
            <a:endParaRPr lang="en-US" dirty="0"/>
          </a:p>
        </p:txBody>
      </p:sp>
      <p:pic>
        <p:nvPicPr>
          <p:cNvPr id="4" name="Picture 7"/>
          <p:cNvPicPr>
            <a:picLocks noChangeAspect="1" noChangeArrowheads="1"/>
          </p:cNvPicPr>
          <p:nvPr/>
        </p:nvPicPr>
        <p:blipFill>
          <a:blip r:embed="rId2" cstate="print"/>
          <a:srcRect/>
          <a:stretch>
            <a:fillRect/>
          </a:stretch>
        </p:blipFill>
        <p:spPr bwMode="auto">
          <a:xfrm>
            <a:off x="760417" y="1928540"/>
            <a:ext cx="7781925" cy="7781925"/>
          </a:xfrm>
          <a:prstGeom prst="rect">
            <a:avLst/>
          </a:prstGeom>
          <a:noFill/>
          <a:ln w="9525">
            <a:noFill/>
            <a:miter lim="800000"/>
            <a:headEnd/>
            <a:tailEnd/>
          </a:ln>
        </p:spPr>
      </p:pic>
      <p:sp>
        <p:nvSpPr>
          <p:cNvPr id="5" name="Text Box 9"/>
          <p:cNvSpPr txBox="1">
            <a:spLocks noChangeArrowheads="1"/>
          </p:cNvSpPr>
          <p:nvPr/>
        </p:nvSpPr>
        <p:spPr bwMode="auto">
          <a:xfrm>
            <a:off x="9185279" y="2207857"/>
            <a:ext cx="4896519" cy="4401205"/>
          </a:xfrm>
          <a:prstGeom prst="rect">
            <a:avLst/>
          </a:prstGeom>
          <a:noFill/>
          <a:ln w="9525">
            <a:noFill/>
            <a:miter lim="800000"/>
            <a:headEnd/>
            <a:tailEnd/>
          </a:ln>
        </p:spPr>
        <p:txBody>
          <a:bodyPr wrap="square">
            <a:spAutoFit/>
          </a:bodyPr>
          <a:lstStyle/>
          <a:p>
            <a:pPr algn="just"/>
            <a:r>
              <a:rPr lang="it-IT" sz="2800" dirty="0"/>
              <a:t>Sotto i nostri piedi si nasconde un’enorme quantità di biomassa «invisibile» che svolge un dei servizi fondamentali per la sostenibilità del nostro pianeta. Il suolo, infatti, </a:t>
            </a:r>
            <a:r>
              <a:rPr lang="it-IT" sz="2800" b="1" dirty="0"/>
              <a:t>contiene</a:t>
            </a:r>
            <a:r>
              <a:rPr lang="it-IT" sz="2800" dirty="0"/>
              <a:t> </a:t>
            </a:r>
            <a:r>
              <a:rPr lang="it-IT" sz="2800" b="1" dirty="0"/>
              <a:t>circa 1/4 di tutta la biodiversità del pianeta</a:t>
            </a:r>
            <a:r>
              <a:rPr lang="it-IT" sz="2800" dirty="0"/>
              <a:t> ma ne conosciamo meno del 1%!</a:t>
            </a:r>
          </a:p>
        </p:txBody>
      </p:sp>
      <p:sp>
        <p:nvSpPr>
          <p:cNvPr id="7" name="Rettangolo arrotondato 6"/>
          <p:cNvSpPr/>
          <p:nvPr/>
        </p:nvSpPr>
        <p:spPr>
          <a:xfrm>
            <a:off x="8969226" y="1856532"/>
            <a:ext cx="5328592" cy="511256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544513" y="344364"/>
            <a:ext cx="11491912" cy="821980"/>
          </a:xfrm>
          <a:prstGeom prst="rect">
            <a:avLst/>
          </a:prstGeom>
          <a:noFill/>
        </p:spPr>
        <p:txBody>
          <a:bodyPr lIns="143469" tIns="71735" rIns="143469" bIns="71735">
            <a:spAutoFit/>
          </a:bodyPr>
          <a:lstStyle>
            <a:defPPr>
              <a:defRPr lang="en-US"/>
            </a:defPPr>
            <a:lvl1pPr>
              <a:defRPr sz="4400" b="1" kern="0">
                <a:solidFill>
                  <a:schemeClr val="tx2"/>
                </a:solidFill>
                <a:latin typeface="+mj-lt"/>
                <a:ea typeface="+mj-ea"/>
                <a:cs typeface="+mj-cs"/>
              </a:defRPr>
            </a:lvl1pPr>
          </a:lstStyle>
          <a:p>
            <a:r>
              <a:rPr lang="it-IT" dirty="0"/>
              <a:t>La biodiversità del suolo</a:t>
            </a:r>
          </a:p>
        </p:txBody>
      </p:sp>
      <p:sp>
        <p:nvSpPr>
          <p:cNvPr id="3" name="CasellaDiTesto 2">
            <a:extLst>
              <a:ext uri="{FF2B5EF4-FFF2-40B4-BE49-F238E27FC236}">
                <a16:creationId xmlns:a16="http://schemas.microsoft.com/office/drawing/2014/main" id="{2AEBB3F7-3CB6-843B-7A73-6B90F16DCC09}"/>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1126389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artina-toscana"/>
          <p:cNvPicPr>
            <a:picLocks noChangeAspect="1" noChangeArrowheads="1"/>
          </p:cNvPicPr>
          <p:nvPr/>
        </p:nvPicPr>
        <p:blipFill>
          <a:blip r:embed="rId2" cstate="print"/>
          <a:srcRect/>
          <a:stretch>
            <a:fillRect/>
          </a:stretch>
        </p:blipFill>
        <p:spPr bwMode="auto">
          <a:xfrm>
            <a:off x="9115158" y="632396"/>
            <a:ext cx="3310452" cy="3690020"/>
          </a:xfrm>
          <a:prstGeom prst="rect">
            <a:avLst/>
          </a:prstGeom>
          <a:noFill/>
          <a:ln w="9525">
            <a:noFill/>
            <a:miter lim="800000"/>
            <a:headEnd/>
            <a:tailEnd/>
          </a:ln>
        </p:spPr>
      </p:pic>
      <p:sp>
        <p:nvSpPr>
          <p:cNvPr id="9219" name="Oval 3"/>
          <p:cNvSpPr>
            <a:spLocks noChangeArrowheads="1"/>
          </p:cNvSpPr>
          <p:nvPr/>
        </p:nvSpPr>
        <p:spPr bwMode="auto">
          <a:xfrm>
            <a:off x="10359643" y="1826508"/>
            <a:ext cx="115391" cy="107685"/>
          </a:xfrm>
          <a:prstGeom prst="ellipse">
            <a:avLst/>
          </a:prstGeom>
          <a:solidFill>
            <a:schemeClr val="accent1"/>
          </a:solidFill>
          <a:ln w="9525">
            <a:solidFill>
              <a:schemeClr val="tx1"/>
            </a:solidFill>
            <a:round/>
            <a:headEnd/>
            <a:tailEnd/>
          </a:ln>
          <a:effectLst/>
        </p:spPr>
        <p:txBody>
          <a:bodyPr wrap="none" lIns="143469" tIns="71735" rIns="143469" bIns="71735" anchor="ctr"/>
          <a:lstStyle/>
          <a:p>
            <a:pPr eaLnBrk="1" hangingPunct="1"/>
            <a:endParaRPr lang="en-US" altLang="en-US"/>
          </a:p>
        </p:txBody>
      </p:sp>
      <p:sp>
        <p:nvSpPr>
          <p:cNvPr id="9220" name="Oval 4"/>
          <p:cNvSpPr>
            <a:spLocks noChangeArrowheads="1"/>
          </p:cNvSpPr>
          <p:nvPr/>
        </p:nvSpPr>
        <p:spPr bwMode="auto">
          <a:xfrm>
            <a:off x="10244250" y="2041879"/>
            <a:ext cx="115392" cy="107685"/>
          </a:xfrm>
          <a:prstGeom prst="ellipse">
            <a:avLst/>
          </a:prstGeom>
          <a:solidFill>
            <a:schemeClr val="accent1"/>
          </a:solidFill>
          <a:ln w="9525">
            <a:solidFill>
              <a:schemeClr val="tx1"/>
            </a:solidFill>
            <a:round/>
            <a:headEnd/>
            <a:tailEnd/>
          </a:ln>
          <a:effectLst/>
        </p:spPr>
        <p:txBody>
          <a:bodyPr wrap="none" lIns="143469" tIns="71735" rIns="143469" bIns="71735" anchor="ctr"/>
          <a:lstStyle/>
          <a:p>
            <a:pPr eaLnBrk="1" hangingPunct="1"/>
            <a:endParaRPr lang="en-US" altLang="en-US"/>
          </a:p>
        </p:txBody>
      </p:sp>
      <p:sp>
        <p:nvSpPr>
          <p:cNvPr id="9221" name="Line 5"/>
          <p:cNvSpPr>
            <a:spLocks noChangeShapeType="1"/>
          </p:cNvSpPr>
          <p:nvPr/>
        </p:nvSpPr>
        <p:spPr bwMode="auto">
          <a:xfrm flipH="1">
            <a:off x="10126295" y="2259642"/>
            <a:ext cx="117956" cy="2388223"/>
          </a:xfrm>
          <a:prstGeom prst="line">
            <a:avLst/>
          </a:prstGeom>
          <a:noFill/>
          <a:ln w="9525">
            <a:solidFill>
              <a:schemeClr val="tx1"/>
            </a:solidFill>
            <a:round/>
            <a:headEnd/>
            <a:tailEnd type="triangle" w="med" len="med"/>
          </a:ln>
          <a:effectLst/>
        </p:spPr>
        <p:txBody>
          <a:bodyPr lIns="143469" tIns="71735" rIns="143469" bIns="71735"/>
          <a:lstStyle/>
          <a:p>
            <a:endParaRPr lang="it-IT"/>
          </a:p>
        </p:txBody>
      </p:sp>
      <p:sp>
        <p:nvSpPr>
          <p:cNvPr id="9222" name="Line 6"/>
          <p:cNvSpPr>
            <a:spLocks noChangeShapeType="1"/>
          </p:cNvSpPr>
          <p:nvPr/>
        </p:nvSpPr>
        <p:spPr bwMode="auto">
          <a:xfrm flipH="1">
            <a:off x="8825210" y="1934193"/>
            <a:ext cx="1419040" cy="930452"/>
          </a:xfrm>
          <a:prstGeom prst="line">
            <a:avLst/>
          </a:prstGeom>
          <a:noFill/>
          <a:ln w="9525">
            <a:solidFill>
              <a:schemeClr val="tx1"/>
            </a:solidFill>
            <a:round/>
            <a:headEnd/>
            <a:tailEnd type="triangle" w="med" len="med"/>
          </a:ln>
          <a:effectLst/>
        </p:spPr>
        <p:txBody>
          <a:bodyPr lIns="143469" tIns="71735" rIns="143469" bIns="71735"/>
          <a:lstStyle/>
          <a:p>
            <a:endParaRPr lang="it-IT"/>
          </a:p>
        </p:txBody>
      </p:sp>
      <p:sp>
        <p:nvSpPr>
          <p:cNvPr id="9223" name="Text Box 7"/>
          <p:cNvSpPr txBox="1">
            <a:spLocks noChangeArrowheads="1"/>
          </p:cNvSpPr>
          <p:nvPr/>
        </p:nvSpPr>
        <p:spPr bwMode="auto">
          <a:xfrm>
            <a:off x="9196890" y="4855332"/>
            <a:ext cx="4884904" cy="529592"/>
          </a:xfrm>
          <a:prstGeom prst="rect">
            <a:avLst/>
          </a:prstGeom>
          <a:noFill/>
          <a:ln w="9525">
            <a:noFill/>
            <a:miter lim="800000"/>
            <a:headEnd/>
            <a:tailEnd/>
          </a:ln>
          <a:effectLst/>
        </p:spPr>
        <p:txBody>
          <a:bodyPr lIns="143469" tIns="71735" rIns="143469" bIns="71735">
            <a:spAutoFit/>
          </a:bodyPr>
          <a:lstStyle/>
          <a:p>
            <a:pPr eaLnBrk="1" hangingPunct="1">
              <a:spcBef>
                <a:spcPct val="50000"/>
              </a:spcBef>
            </a:pPr>
            <a:r>
              <a:rPr lang="it-IT" altLang="en-US" sz="2500" dirty="0">
                <a:latin typeface="Arial" pitchFamily="34" charset="0"/>
              </a:rPr>
              <a:t>San </a:t>
            </a:r>
            <a:r>
              <a:rPr lang="it-IT" altLang="en-US" sz="2500" dirty="0" err="1">
                <a:latin typeface="Arial" pitchFamily="34" charset="0"/>
              </a:rPr>
              <a:t>Disdagio</a:t>
            </a:r>
            <a:r>
              <a:rPr lang="it-IT" altLang="en-US" sz="2500" dirty="0">
                <a:latin typeface="Arial" pitchFamily="34" charset="0"/>
              </a:rPr>
              <a:t> (Grosseto)</a:t>
            </a:r>
          </a:p>
        </p:txBody>
      </p:sp>
      <p:pic>
        <p:nvPicPr>
          <p:cNvPr id="9224" name="Picture 8" descr="San disdagio"/>
          <p:cNvPicPr>
            <a:picLocks noChangeAspect="1" noChangeArrowheads="1"/>
          </p:cNvPicPr>
          <p:nvPr/>
        </p:nvPicPr>
        <p:blipFill>
          <a:blip r:embed="rId3" cstate="print">
            <a:lum contrast="12000"/>
          </a:blip>
          <a:srcRect l="13889" t="14314" r="36070" b="35574"/>
          <a:stretch>
            <a:fillRect/>
          </a:stretch>
        </p:blipFill>
        <p:spPr bwMode="auto">
          <a:xfrm>
            <a:off x="9257258" y="5399660"/>
            <a:ext cx="3578768" cy="4327924"/>
          </a:xfrm>
          <a:prstGeom prst="rect">
            <a:avLst/>
          </a:prstGeom>
          <a:noFill/>
          <a:ln w="9525">
            <a:noFill/>
            <a:miter lim="800000"/>
            <a:headEnd/>
            <a:tailEnd/>
          </a:ln>
        </p:spPr>
      </p:pic>
      <p:pic>
        <p:nvPicPr>
          <p:cNvPr id="9225" name="Picture 9" descr="fontodi"/>
          <p:cNvPicPr>
            <a:picLocks noChangeAspect="1" noChangeArrowheads="1"/>
          </p:cNvPicPr>
          <p:nvPr/>
        </p:nvPicPr>
        <p:blipFill>
          <a:blip r:embed="rId4" cstate="print">
            <a:lum bright="6000" contrast="6000"/>
          </a:blip>
          <a:srcRect l="15747" t="16461" r="27737" b="30556"/>
          <a:stretch>
            <a:fillRect/>
          </a:stretch>
        </p:blipFill>
        <p:spPr bwMode="auto">
          <a:xfrm>
            <a:off x="4864770" y="2432596"/>
            <a:ext cx="3924877" cy="4441433"/>
          </a:xfrm>
          <a:prstGeom prst="rect">
            <a:avLst/>
          </a:prstGeom>
          <a:noFill/>
          <a:ln w="9525">
            <a:noFill/>
            <a:miter lim="800000"/>
            <a:headEnd/>
            <a:tailEnd/>
          </a:ln>
        </p:spPr>
      </p:pic>
      <p:sp>
        <p:nvSpPr>
          <p:cNvPr id="9226" name="Text Box 10"/>
          <p:cNvSpPr txBox="1">
            <a:spLocks noChangeArrowheads="1"/>
          </p:cNvSpPr>
          <p:nvPr/>
        </p:nvSpPr>
        <p:spPr bwMode="auto">
          <a:xfrm>
            <a:off x="4710535" y="1912015"/>
            <a:ext cx="4884902" cy="529592"/>
          </a:xfrm>
          <a:prstGeom prst="rect">
            <a:avLst/>
          </a:prstGeom>
          <a:noFill/>
          <a:ln w="9525">
            <a:noFill/>
            <a:miter lim="800000"/>
            <a:headEnd/>
            <a:tailEnd/>
          </a:ln>
          <a:effectLst/>
        </p:spPr>
        <p:txBody>
          <a:bodyPr lIns="143469" tIns="71735" rIns="143469" bIns="71735">
            <a:spAutoFit/>
          </a:bodyPr>
          <a:lstStyle/>
          <a:p>
            <a:pPr eaLnBrk="1" hangingPunct="1">
              <a:spcBef>
                <a:spcPct val="50000"/>
              </a:spcBef>
            </a:pPr>
            <a:r>
              <a:rPr lang="it-IT" altLang="en-US" sz="2500" dirty="0" err="1">
                <a:latin typeface="Arial" pitchFamily="34" charset="0"/>
              </a:rPr>
              <a:t>Fontodi</a:t>
            </a:r>
            <a:r>
              <a:rPr lang="it-IT" altLang="en-US" sz="2500" dirty="0">
                <a:latin typeface="Arial" pitchFamily="34" charset="0"/>
              </a:rPr>
              <a:t> (Firenze)</a:t>
            </a:r>
          </a:p>
        </p:txBody>
      </p:sp>
      <p:sp>
        <p:nvSpPr>
          <p:cNvPr id="9228" name="Text Box 12"/>
          <p:cNvSpPr txBox="1">
            <a:spLocks noChangeArrowheads="1"/>
          </p:cNvSpPr>
          <p:nvPr/>
        </p:nvSpPr>
        <p:spPr bwMode="auto">
          <a:xfrm>
            <a:off x="405153" y="3216204"/>
            <a:ext cx="4069471" cy="1652976"/>
          </a:xfrm>
          <a:prstGeom prst="rect">
            <a:avLst/>
          </a:prstGeom>
          <a:noFill/>
          <a:ln w="9525">
            <a:noFill/>
            <a:miter lim="800000"/>
            <a:headEnd/>
            <a:tailEnd/>
          </a:ln>
          <a:effectLst/>
        </p:spPr>
        <p:txBody>
          <a:bodyPr lIns="143469" tIns="71735" rIns="143469" bIns="71735">
            <a:spAutoFit/>
          </a:bodyPr>
          <a:lstStyle/>
          <a:p>
            <a:pPr eaLnBrk="1" hangingPunct="1">
              <a:spcBef>
                <a:spcPct val="50000"/>
              </a:spcBef>
            </a:pPr>
            <a:r>
              <a:rPr lang="it-IT" altLang="en-US" sz="2800" b="1" dirty="0"/>
              <a:t>2 aziende biologiche (Sangiovese)</a:t>
            </a:r>
          </a:p>
          <a:p>
            <a:pPr eaLnBrk="1" hangingPunct="1">
              <a:spcBef>
                <a:spcPct val="50000"/>
              </a:spcBef>
            </a:pPr>
            <a:r>
              <a:rPr lang="it-IT" altLang="en-US" sz="2800" b="1" dirty="0"/>
              <a:t>Toscana</a:t>
            </a:r>
          </a:p>
        </p:txBody>
      </p:sp>
      <p:sp>
        <p:nvSpPr>
          <p:cNvPr id="9229" name="Text Box 14"/>
          <p:cNvSpPr txBox="1">
            <a:spLocks noChangeArrowheads="1"/>
          </p:cNvSpPr>
          <p:nvPr/>
        </p:nvSpPr>
        <p:spPr bwMode="auto">
          <a:xfrm>
            <a:off x="3305913" y="5572217"/>
            <a:ext cx="1630865" cy="1252867"/>
          </a:xfrm>
          <a:prstGeom prst="rect">
            <a:avLst/>
          </a:prstGeom>
          <a:noFill/>
          <a:ln w="9525">
            <a:noFill/>
            <a:miter lim="800000"/>
            <a:headEnd/>
            <a:tailEnd/>
          </a:ln>
          <a:effectLst/>
        </p:spPr>
        <p:txBody>
          <a:bodyPr lIns="143469" tIns="71735" rIns="143469" bIns="71735">
            <a:spAutoFit/>
          </a:bodyPr>
          <a:lstStyle/>
          <a:p>
            <a:pPr algn="ctr" eaLnBrk="1" hangingPunct="1">
              <a:spcBef>
                <a:spcPct val="50000"/>
              </a:spcBef>
            </a:pPr>
            <a:r>
              <a:rPr lang="it-IT" altLang="en-US" sz="2400" dirty="0" err="1"/>
              <a:t>Organic</a:t>
            </a:r>
            <a:r>
              <a:rPr lang="it-IT" altLang="en-US" sz="2400" dirty="0"/>
              <a:t> </a:t>
            </a:r>
            <a:r>
              <a:rPr lang="it-IT" altLang="en-US" sz="2400" dirty="0" err="1"/>
              <a:t>since</a:t>
            </a:r>
            <a:r>
              <a:rPr lang="it-IT" altLang="en-US" sz="2400" dirty="0"/>
              <a:t> 2000</a:t>
            </a:r>
          </a:p>
        </p:txBody>
      </p:sp>
      <p:sp>
        <p:nvSpPr>
          <p:cNvPr id="9230" name="Text Box 15"/>
          <p:cNvSpPr txBox="1">
            <a:spLocks noChangeArrowheads="1"/>
          </p:cNvSpPr>
          <p:nvPr/>
        </p:nvSpPr>
        <p:spPr bwMode="auto">
          <a:xfrm>
            <a:off x="12843887" y="6796147"/>
            <a:ext cx="1453931" cy="1252867"/>
          </a:xfrm>
          <a:prstGeom prst="rect">
            <a:avLst/>
          </a:prstGeom>
          <a:noFill/>
          <a:ln w="9525">
            <a:noFill/>
            <a:miter lim="800000"/>
            <a:headEnd/>
            <a:tailEnd/>
          </a:ln>
          <a:effectLst/>
        </p:spPr>
        <p:txBody>
          <a:bodyPr lIns="143469" tIns="71735" rIns="143469" bIns="71735">
            <a:spAutoFit/>
          </a:bodyPr>
          <a:lstStyle/>
          <a:p>
            <a:pPr algn="ctr" eaLnBrk="1" hangingPunct="1">
              <a:spcBef>
                <a:spcPct val="50000"/>
              </a:spcBef>
            </a:pPr>
            <a:r>
              <a:rPr lang="it-IT" altLang="en-US" sz="2400" dirty="0" err="1"/>
              <a:t>Organic</a:t>
            </a:r>
            <a:r>
              <a:rPr lang="it-IT" altLang="en-US" sz="2400" dirty="0"/>
              <a:t> </a:t>
            </a:r>
            <a:r>
              <a:rPr lang="it-IT" altLang="en-US" sz="2400" dirty="0" err="1"/>
              <a:t>since</a:t>
            </a:r>
            <a:r>
              <a:rPr lang="it-IT" altLang="en-US" sz="2400" dirty="0"/>
              <a:t> 2014</a:t>
            </a:r>
          </a:p>
        </p:txBody>
      </p:sp>
      <p:sp>
        <p:nvSpPr>
          <p:cNvPr id="20" name="CasellaDiTesto 19"/>
          <p:cNvSpPr txBox="1"/>
          <p:nvPr/>
        </p:nvSpPr>
        <p:spPr>
          <a:xfrm>
            <a:off x="112242" y="6812885"/>
            <a:ext cx="8640960" cy="3108543"/>
          </a:xfrm>
          <a:prstGeom prst="rect">
            <a:avLst/>
          </a:prstGeom>
          <a:noFill/>
        </p:spPr>
        <p:txBody>
          <a:bodyPr wrap="square" rtlCol="0">
            <a:spAutoFit/>
          </a:bodyPr>
          <a:lstStyle/>
          <a:p>
            <a:r>
              <a:rPr lang="it-IT" sz="2800" b="1" dirty="0"/>
              <a:t>Trattamenti:</a:t>
            </a:r>
          </a:p>
          <a:p>
            <a:endParaRPr lang="it-IT" sz="2400" dirty="0"/>
          </a:p>
          <a:p>
            <a:pPr marL="342900" indent="-342900">
              <a:buFont typeface="+mj-lt"/>
              <a:buAutoNum type="arabicPeriod"/>
            </a:pPr>
            <a:r>
              <a:rPr lang="it-IT" sz="2400" dirty="0" err="1"/>
              <a:t>Deg</a:t>
            </a:r>
            <a:r>
              <a:rPr lang="it-IT" sz="2400" dirty="0"/>
              <a:t> = area degradata (minore produzione)</a:t>
            </a:r>
          </a:p>
          <a:p>
            <a:pPr marL="342900" indent="-342900">
              <a:buFont typeface="+mj-lt"/>
              <a:buAutoNum type="arabicPeriod"/>
            </a:pPr>
            <a:r>
              <a:rPr lang="it-IT" sz="2400" dirty="0"/>
              <a:t>Non </a:t>
            </a:r>
            <a:r>
              <a:rPr lang="it-IT" sz="2400" dirty="0" err="1"/>
              <a:t>Deg</a:t>
            </a:r>
            <a:r>
              <a:rPr lang="it-IT" sz="2400" dirty="0"/>
              <a:t> = controllo (ottima produzione)</a:t>
            </a:r>
          </a:p>
          <a:p>
            <a:pPr marL="342900" indent="-342900">
              <a:buFont typeface="+mj-lt"/>
              <a:buAutoNum type="arabicPeriod"/>
            </a:pPr>
            <a:r>
              <a:rPr lang="it-IT" sz="2400" dirty="0" err="1"/>
              <a:t>Comp</a:t>
            </a:r>
            <a:r>
              <a:rPr lang="it-IT" sz="2400" dirty="0"/>
              <a:t> = </a:t>
            </a:r>
            <a:r>
              <a:rPr lang="it-IT" sz="2400" dirty="0" err="1"/>
              <a:t>Deg</a:t>
            </a:r>
            <a:r>
              <a:rPr lang="it-IT" sz="2400" dirty="0"/>
              <a:t> trattata con compost</a:t>
            </a:r>
          </a:p>
          <a:p>
            <a:pPr marL="342900" indent="-342900">
              <a:buFont typeface="+mj-lt"/>
              <a:buAutoNum type="arabicPeriod"/>
            </a:pPr>
            <a:r>
              <a:rPr lang="it-IT" sz="2400" dirty="0"/>
              <a:t>DM = </a:t>
            </a:r>
            <a:r>
              <a:rPr lang="it-IT" sz="2400" dirty="0" err="1"/>
              <a:t>Deg</a:t>
            </a:r>
            <a:r>
              <a:rPr lang="it-IT" sz="2400" dirty="0"/>
              <a:t> trattata con dry </a:t>
            </a:r>
            <a:r>
              <a:rPr lang="it-IT" sz="2400" dirty="0" err="1"/>
              <a:t>mulching</a:t>
            </a:r>
            <a:r>
              <a:rPr lang="it-IT" sz="2400" dirty="0"/>
              <a:t> (trifoglio)</a:t>
            </a:r>
          </a:p>
          <a:p>
            <a:pPr marL="342900" indent="-342900">
              <a:buFont typeface="+mj-lt"/>
              <a:buAutoNum type="arabicPeriod"/>
            </a:pPr>
            <a:r>
              <a:rPr lang="it-IT" sz="2400" dirty="0"/>
              <a:t>GM = </a:t>
            </a:r>
            <a:r>
              <a:rPr lang="it-IT" sz="2400" dirty="0" err="1"/>
              <a:t>Deg</a:t>
            </a:r>
            <a:r>
              <a:rPr lang="it-IT" sz="2400" dirty="0"/>
              <a:t> trattata con Green </a:t>
            </a:r>
            <a:r>
              <a:rPr lang="it-IT" sz="2400" dirty="0" err="1"/>
              <a:t>Manure</a:t>
            </a:r>
            <a:r>
              <a:rPr lang="it-IT" sz="2400" dirty="0"/>
              <a:t> (</a:t>
            </a:r>
            <a:r>
              <a:rPr lang="it-IT" sz="2400" dirty="0" err="1"/>
              <a:t>orzo+favino</a:t>
            </a:r>
            <a:r>
              <a:rPr lang="it-IT" sz="2400" dirty="0"/>
              <a:t>)</a:t>
            </a:r>
          </a:p>
          <a:p>
            <a:endParaRPr lang="it-IT" sz="2400" dirty="0"/>
          </a:p>
        </p:txBody>
      </p:sp>
      <p:sp>
        <p:nvSpPr>
          <p:cNvPr id="3" name="Titolo 1">
            <a:extLst>
              <a:ext uri="{FF2B5EF4-FFF2-40B4-BE49-F238E27FC236}">
                <a16:creationId xmlns:a16="http://schemas.microsoft.com/office/drawing/2014/main" id="{880BFB3C-0E50-238C-79B3-FB820516D388}"/>
              </a:ext>
            </a:extLst>
          </p:cNvPr>
          <p:cNvSpPr txBox="1">
            <a:spLocks/>
          </p:cNvSpPr>
          <p:nvPr/>
        </p:nvSpPr>
        <p:spPr>
          <a:xfrm>
            <a:off x="105668" y="128340"/>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n.1: il progetto “RESOLVE”</a:t>
            </a:r>
          </a:p>
        </p:txBody>
      </p:sp>
      <p:sp>
        <p:nvSpPr>
          <p:cNvPr id="4" name="CasellaDiTesto 3">
            <a:extLst>
              <a:ext uri="{FF2B5EF4-FFF2-40B4-BE49-F238E27FC236}">
                <a16:creationId xmlns:a16="http://schemas.microsoft.com/office/drawing/2014/main" id="{8FCAD435-0390-4D27-51F0-BD0F01F73670}"/>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D79E46D6-6784-4371-B6CA-74DA23CC22CB}" type="slidenum">
              <a:rPr lang="en-US" smtClean="0"/>
              <a:pPr>
                <a:defRPr/>
              </a:pPr>
              <a:t>21</a:t>
            </a:fld>
            <a:endParaRPr lang="en-US" dirty="0"/>
          </a:p>
        </p:txBody>
      </p:sp>
      <p:sp>
        <p:nvSpPr>
          <p:cNvPr id="5" name="CasellaDiTesto 4"/>
          <p:cNvSpPr txBox="1"/>
          <p:nvPr/>
        </p:nvSpPr>
        <p:spPr>
          <a:xfrm>
            <a:off x="256258" y="263645"/>
            <a:ext cx="7560840" cy="584775"/>
          </a:xfrm>
          <a:prstGeom prst="rect">
            <a:avLst/>
          </a:prstGeom>
          <a:noFill/>
        </p:spPr>
        <p:txBody>
          <a:bodyPr wrap="square" rtlCol="0">
            <a:spAutoFit/>
          </a:bodyPr>
          <a:lstStyle/>
          <a:p>
            <a:r>
              <a:rPr lang="it-IT" sz="3200" b="1" dirty="0">
                <a:solidFill>
                  <a:schemeClr val="tx2">
                    <a:lumMod val="60000"/>
                    <a:lumOff val="40000"/>
                  </a:schemeClr>
                </a:solidFill>
              </a:rPr>
              <a:t>Azienda di </a:t>
            </a:r>
            <a:r>
              <a:rPr lang="it-IT" sz="3200" b="1" dirty="0" err="1">
                <a:solidFill>
                  <a:schemeClr val="tx2">
                    <a:lumMod val="60000"/>
                    <a:lumOff val="40000"/>
                  </a:schemeClr>
                </a:solidFill>
              </a:rPr>
              <a:t>Fontodi</a:t>
            </a:r>
            <a:r>
              <a:rPr lang="it-IT" sz="3200" b="1" dirty="0">
                <a:solidFill>
                  <a:schemeClr val="tx2">
                    <a:lumMod val="60000"/>
                    <a:lumOff val="40000"/>
                  </a:schemeClr>
                </a:solidFill>
              </a:rPr>
              <a:t> (FI)</a:t>
            </a:r>
          </a:p>
        </p:txBody>
      </p:sp>
      <p:pic>
        <p:nvPicPr>
          <p:cNvPr id="8" name="Picture 2"/>
          <p:cNvPicPr>
            <a:picLocks noChangeAspect="1" noChangeArrowheads="1"/>
          </p:cNvPicPr>
          <p:nvPr/>
        </p:nvPicPr>
        <p:blipFill>
          <a:blip r:embed="rId2" cstate="print"/>
          <a:srcRect/>
          <a:stretch>
            <a:fillRect/>
          </a:stretch>
        </p:blipFill>
        <p:spPr bwMode="auto">
          <a:xfrm>
            <a:off x="7046448" y="4956224"/>
            <a:ext cx="7723651" cy="4965204"/>
          </a:xfrm>
          <a:prstGeom prst="rect">
            <a:avLst/>
          </a:prstGeom>
          <a:noFill/>
          <a:ln w="9525">
            <a:noFill/>
            <a:miter lim="800000"/>
            <a:headEnd/>
            <a:tailEnd/>
          </a:ln>
        </p:spPr>
      </p:pic>
      <p:sp>
        <p:nvSpPr>
          <p:cNvPr id="9" name="CasellaDiTesto 8"/>
          <p:cNvSpPr txBox="1"/>
          <p:nvPr/>
        </p:nvSpPr>
        <p:spPr>
          <a:xfrm>
            <a:off x="112242" y="1052245"/>
            <a:ext cx="8640960" cy="3108543"/>
          </a:xfrm>
          <a:prstGeom prst="rect">
            <a:avLst/>
          </a:prstGeom>
          <a:noFill/>
        </p:spPr>
        <p:txBody>
          <a:bodyPr wrap="square" rtlCol="0">
            <a:spAutoFit/>
          </a:bodyPr>
          <a:lstStyle/>
          <a:p>
            <a:r>
              <a:rPr lang="it-IT" sz="2800" b="1" dirty="0"/>
              <a:t>Trattamenti:</a:t>
            </a:r>
          </a:p>
          <a:p>
            <a:endParaRPr lang="it-IT" sz="2400" dirty="0"/>
          </a:p>
          <a:p>
            <a:pPr marL="342900" indent="-342900">
              <a:buFont typeface="+mj-lt"/>
              <a:buAutoNum type="arabicPeriod"/>
            </a:pPr>
            <a:r>
              <a:rPr lang="it-IT" sz="2400" dirty="0" err="1"/>
              <a:t>Deg</a:t>
            </a:r>
            <a:r>
              <a:rPr lang="it-IT" sz="2400" dirty="0"/>
              <a:t> = area degradata (minore produzione)</a:t>
            </a:r>
          </a:p>
          <a:p>
            <a:pPr marL="342900" indent="-342900">
              <a:buFont typeface="+mj-lt"/>
              <a:buAutoNum type="arabicPeriod"/>
            </a:pPr>
            <a:r>
              <a:rPr lang="it-IT" sz="2400" dirty="0"/>
              <a:t>Non </a:t>
            </a:r>
            <a:r>
              <a:rPr lang="it-IT" sz="2400" dirty="0" err="1"/>
              <a:t>Deg</a:t>
            </a:r>
            <a:r>
              <a:rPr lang="it-IT" sz="2400" dirty="0"/>
              <a:t> = controllo (ottima produzione)</a:t>
            </a:r>
          </a:p>
          <a:p>
            <a:pPr marL="342900" indent="-342900">
              <a:buFont typeface="+mj-lt"/>
              <a:buAutoNum type="arabicPeriod"/>
            </a:pPr>
            <a:r>
              <a:rPr lang="it-IT" sz="2400" dirty="0" err="1"/>
              <a:t>Comp</a:t>
            </a:r>
            <a:r>
              <a:rPr lang="it-IT" sz="2400" dirty="0"/>
              <a:t> = </a:t>
            </a:r>
            <a:r>
              <a:rPr lang="it-IT" sz="2400" dirty="0" err="1"/>
              <a:t>Deg</a:t>
            </a:r>
            <a:r>
              <a:rPr lang="it-IT" sz="2400" dirty="0"/>
              <a:t> trattata con compost</a:t>
            </a:r>
          </a:p>
          <a:p>
            <a:pPr marL="342900" indent="-342900">
              <a:buFont typeface="+mj-lt"/>
              <a:buAutoNum type="arabicPeriod"/>
            </a:pPr>
            <a:r>
              <a:rPr lang="it-IT" sz="2400" dirty="0"/>
              <a:t>DM = </a:t>
            </a:r>
            <a:r>
              <a:rPr lang="it-IT" sz="2400" dirty="0" err="1"/>
              <a:t>Deg</a:t>
            </a:r>
            <a:r>
              <a:rPr lang="it-IT" sz="2400" dirty="0"/>
              <a:t> trattata con dry </a:t>
            </a:r>
            <a:r>
              <a:rPr lang="it-IT" sz="2400" dirty="0" err="1"/>
              <a:t>mulching</a:t>
            </a:r>
            <a:r>
              <a:rPr lang="it-IT" sz="2400" dirty="0"/>
              <a:t> (trifoglio)</a:t>
            </a:r>
          </a:p>
          <a:p>
            <a:pPr marL="342900" indent="-342900">
              <a:buFont typeface="+mj-lt"/>
              <a:buAutoNum type="arabicPeriod"/>
            </a:pPr>
            <a:r>
              <a:rPr lang="it-IT" sz="2400" dirty="0"/>
              <a:t>GM = </a:t>
            </a:r>
            <a:r>
              <a:rPr lang="it-IT" sz="2400" dirty="0" err="1"/>
              <a:t>Deg</a:t>
            </a:r>
            <a:r>
              <a:rPr lang="it-IT" sz="2400" dirty="0"/>
              <a:t> trattata con Green </a:t>
            </a:r>
            <a:r>
              <a:rPr lang="it-IT" sz="2400" dirty="0" err="1"/>
              <a:t>Manure</a:t>
            </a:r>
            <a:r>
              <a:rPr lang="it-IT" sz="2400" dirty="0"/>
              <a:t> (</a:t>
            </a:r>
            <a:r>
              <a:rPr lang="it-IT" sz="2400" dirty="0" err="1"/>
              <a:t>orzo+favino</a:t>
            </a:r>
            <a:r>
              <a:rPr lang="it-IT" sz="2400" dirty="0"/>
              <a:t>)</a:t>
            </a:r>
          </a:p>
          <a:p>
            <a:endParaRPr lang="it-IT" sz="2400" dirty="0"/>
          </a:p>
        </p:txBody>
      </p:sp>
      <p:sp>
        <p:nvSpPr>
          <p:cNvPr id="10" name="CasellaDiTesto 9"/>
          <p:cNvSpPr txBox="1"/>
          <p:nvPr/>
        </p:nvSpPr>
        <p:spPr>
          <a:xfrm>
            <a:off x="8249146" y="2083882"/>
            <a:ext cx="5760640" cy="2677656"/>
          </a:xfrm>
          <a:prstGeom prst="rect">
            <a:avLst/>
          </a:prstGeom>
          <a:noFill/>
        </p:spPr>
        <p:txBody>
          <a:bodyPr wrap="square" rtlCol="0">
            <a:spAutoFit/>
          </a:bodyPr>
          <a:lstStyle/>
          <a:p>
            <a:pPr algn="just"/>
            <a:r>
              <a:rPr lang="it-IT" sz="2800" dirty="0"/>
              <a:t>I risultati delle analisi microbiologiche hanno evidenziato che le comunità microbiche dei suoli di controllo sono molto simili a quelle dei i suoli degradati e trattati con sovescio </a:t>
            </a:r>
          </a:p>
        </p:txBody>
      </p:sp>
      <p:sp>
        <p:nvSpPr>
          <p:cNvPr id="11" name="Rettangolo arrotondato 10"/>
          <p:cNvSpPr/>
          <p:nvPr/>
        </p:nvSpPr>
        <p:spPr>
          <a:xfrm>
            <a:off x="8033122" y="1856532"/>
            <a:ext cx="6264696" cy="309634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arrotondato 11"/>
          <p:cNvSpPr/>
          <p:nvPr/>
        </p:nvSpPr>
        <p:spPr>
          <a:xfrm>
            <a:off x="7673082" y="5820320"/>
            <a:ext cx="6984776" cy="15841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44285DA4-8F3C-E50E-50C7-B93B6B5314C6}"/>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pic>
        <p:nvPicPr>
          <p:cNvPr id="4" name="Immagine 3">
            <a:extLst>
              <a:ext uri="{FF2B5EF4-FFF2-40B4-BE49-F238E27FC236}">
                <a16:creationId xmlns:a16="http://schemas.microsoft.com/office/drawing/2014/main" id="{73EF662F-E8FF-D1D7-F3F6-212AEECBF1D1}"/>
              </a:ext>
            </a:extLst>
          </p:cNvPr>
          <p:cNvPicPr>
            <a:picLocks noChangeAspect="1"/>
          </p:cNvPicPr>
          <p:nvPr/>
        </p:nvPicPr>
        <p:blipFill rotWithShape="1">
          <a:blip r:embed="rId3"/>
          <a:srcRect l="26900" t="17240" r="15351" b="22280"/>
          <a:stretch/>
        </p:blipFill>
        <p:spPr>
          <a:xfrm>
            <a:off x="114872" y="5384923"/>
            <a:ext cx="6820758" cy="4191139"/>
          </a:xfrm>
          <a:prstGeom prst="rect">
            <a:avLst/>
          </a:prstGeom>
        </p:spPr>
      </p:pic>
    </p:spTree>
    <p:extLst>
      <p:ext uri="{BB962C8B-B14F-4D97-AF65-F5344CB8AC3E}">
        <p14:creationId xmlns:p14="http://schemas.microsoft.com/office/powerpoint/2010/main" val="3180743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D79E46D6-6784-4371-B6CA-74DA23CC22CB}" type="slidenum">
              <a:rPr lang="en-US" smtClean="0"/>
              <a:pPr>
                <a:defRPr/>
              </a:pPr>
              <a:t>22</a:t>
            </a:fld>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0689" y="5168900"/>
            <a:ext cx="7361185"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112242" y="1052245"/>
            <a:ext cx="8640960" cy="3108543"/>
          </a:xfrm>
          <a:prstGeom prst="rect">
            <a:avLst/>
          </a:prstGeom>
          <a:noFill/>
        </p:spPr>
        <p:txBody>
          <a:bodyPr wrap="square" rtlCol="0">
            <a:spAutoFit/>
          </a:bodyPr>
          <a:lstStyle/>
          <a:p>
            <a:r>
              <a:rPr lang="it-IT" sz="2800" b="1" dirty="0"/>
              <a:t>Trattamenti:</a:t>
            </a:r>
          </a:p>
          <a:p>
            <a:endParaRPr lang="it-IT" sz="2400" dirty="0"/>
          </a:p>
          <a:p>
            <a:pPr marL="342900" indent="-342900">
              <a:buFont typeface="+mj-lt"/>
              <a:buAutoNum type="arabicPeriod"/>
            </a:pPr>
            <a:r>
              <a:rPr lang="it-IT" sz="2400" dirty="0" err="1"/>
              <a:t>Deg</a:t>
            </a:r>
            <a:r>
              <a:rPr lang="it-IT" sz="2400" dirty="0"/>
              <a:t> = area degradata (minore produzione)</a:t>
            </a:r>
          </a:p>
          <a:p>
            <a:pPr marL="342900" indent="-342900">
              <a:buFont typeface="+mj-lt"/>
              <a:buAutoNum type="arabicPeriod"/>
            </a:pPr>
            <a:r>
              <a:rPr lang="it-IT" sz="2400" dirty="0"/>
              <a:t>Non </a:t>
            </a:r>
            <a:r>
              <a:rPr lang="it-IT" sz="2400" dirty="0" err="1"/>
              <a:t>Deg</a:t>
            </a:r>
            <a:r>
              <a:rPr lang="it-IT" sz="2400" dirty="0"/>
              <a:t> = controllo (ottima produzione)</a:t>
            </a:r>
          </a:p>
          <a:p>
            <a:pPr marL="342900" indent="-342900">
              <a:buFont typeface="+mj-lt"/>
              <a:buAutoNum type="arabicPeriod"/>
            </a:pPr>
            <a:r>
              <a:rPr lang="it-IT" sz="2400" dirty="0" err="1"/>
              <a:t>Comp</a:t>
            </a:r>
            <a:r>
              <a:rPr lang="it-IT" sz="2400" dirty="0"/>
              <a:t> = </a:t>
            </a:r>
            <a:r>
              <a:rPr lang="it-IT" sz="2400" dirty="0" err="1"/>
              <a:t>Deg</a:t>
            </a:r>
            <a:r>
              <a:rPr lang="it-IT" sz="2400" dirty="0"/>
              <a:t> trattata con compost</a:t>
            </a:r>
          </a:p>
          <a:p>
            <a:pPr marL="342900" indent="-342900">
              <a:buFont typeface="+mj-lt"/>
              <a:buAutoNum type="arabicPeriod"/>
            </a:pPr>
            <a:r>
              <a:rPr lang="it-IT" sz="2400" dirty="0"/>
              <a:t>DM = </a:t>
            </a:r>
            <a:r>
              <a:rPr lang="it-IT" sz="2400" dirty="0" err="1"/>
              <a:t>Deg</a:t>
            </a:r>
            <a:r>
              <a:rPr lang="it-IT" sz="2400" dirty="0"/>
              <a:t> trattata con dry </a:t>
            </a:r>
            <a:r>
              <a:rPr lang="it-IT" sz="2400" dirty="0" err="1"/>
              <a:t>mulching</a:t>
            </a:r>
            <a:r>
              <a:rPr lang="it-IT" sz="2400" dirty="0"/>
              <a:t> (trifoglio)</a:t>
            </a:r>
          </a:p>
          <a:p>
            <a:pPr marL="342900" indent="-342900">
              <a:buFont typeface="+mj-lt"/>
              <a:buAutoNum type="arabicPeriod"/>
            </a:pPr>
            <a:r>
              <a:rPr lang="it-IT" sz="2400" dirty="0"/>
              <a:t>GM = </a:t>
            </a:r>
            <a:r>
              <a:rPr lang="it-IT" sz="2400" dirty="0" err="1"/>
              <a:t>Deg</a:t>
            </a:r>
            <a:r>
              <a:rPr lang="it-IT" sz="2400" dirty="0"/>
              <a:t> trattata con Green </a:t>
            </a:r>
            <a:r>
              <a:rPr lang="it-IT" sz="2400" dirty="0" err="1"/>
              <a:t>Manure</a:t>
            </a:r>
            <a:r>
              <a:rPr lang="it-IT" sz="2400" dirty="0"/>
              <a:t> (</a:t>
            </a:r>
            <a:r>
              <a:rPr lang="it-IT" sz="2400" dirty="0" err="1"/>
              <a:t>orzo+favino</a:t>
            </a:r>
            <a:r>
              <a:rPr lang="it-IT" sz="2400" dirty="0"/>
              <a:t>)</a:t>
            </a:r>
          </a:p>
          <a:p>
            <a:endParaRPr lang="it-IT" sz="2400" dirty="0"/>
          </a:p>
        </p:txBody>
      </p:sp>
      <p:sp>
        <p:nvSpPr>
          <p:cNvPr id="5" name="Rettangolo arrotondato 4"/>
          <p:cNvSpPr/>
          <p:nvPr/>
        </p:nvSpPr>
        <p:spPr>
          <a:xfrm>
            <a:off x="7601074" y="5600948"/>
            <a:ext cx="6984776" cy="15841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8249146" y="2083882"/>
            <a:ext cx="5760640" cy="2677656"/>
          </a:xfrm>
          <a:prstGeom prst="rect">
            <a:avLst/>
          </a:prstGeom>
          <a:noFill/>
        </p:spPr>
        <p:txBody>
          <a:bodyPr wrap="square" rtlCol="0">
            <a:spAutoFit/>
          </a:bodyPr>
          <a:lstStyle/>
          <a:p>
            <a:pPr algn="just"/>
            <a:r>
              <a:rPr lang="it-IT" sz="2800" dirty="0"/>
              <a:t>I risultati delle analisi microbiologiche hanno evidenziato che le comunità microbiche dei suoli di controllo sono molto simili a quelle dei i suoli degradati e trattati con sovescio </a:t>
            </a:r>
          </a:p>
        </p:txBody>
      </p:sp>
      <p:sp>
        <p:nvSpPr>
          <p:cNvPr id="7" name="Rettangolo arrotondato 6"/>
          <p:cNvSpPr/>
          <p:nvPr/>
        </p:nvSpPr>
        <p:spPr>
          <a:xfrm>
            <a:off x="8033122" y="1856532"/>
            <a:ext cx="6264696" cy="309634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256258" y="272356"/>
            <a:ext cx="7560840" cy="584775"/>
          </a:xfrm>
          <a:prstGeom prst="rect">
            <a:avLst/>
          </a:prstGeom>
          <a:noFill/>
        </p:spPr>
        <p:txBody>
          <a:bodyPr wrap="square" rtlCol="0">
            <a:spAutoFit/>
          </a:bodyPr>
          <a:lstStyle/>
          <a:p>
            <a:r>
              <a:rPr lang="it-IT" sz="3200" b="1" dirty="0">
                <a:solidFill>
                  <a:schemeClr val="tx2">
                    <a:lumMod val="60000"/>
                    <a:lumOff val="40000"/>
                  </a:schemeClr>
                </a:solidFill>
              </a:rPr>
              <a:t>Azienda di San </a:t>
            </a:r>
            <a:r>
              <a:rPr lang="it-IT" sz="3200" b="1" dirty="0" err="1">
                <a:solidFill>
                  <a:schemeClr val="tx2">
                    <a:lumMod val="60000"/>
                    <a:lumOff val="40000"/>
                  </a:schemeClr>
                </a:solidFill>
              </a:rPr>
              <a:t>Disdagio</a:t>
            </a:r>
            <a:r>
              <a:rPr lang="it-IT" sz="3200" b="1" dirty="0">
                <a:solidFill>
                  <a:schemeClr val="tx2">
                    <a:lumMod val="60000"/>
                    <a:lumOff val="40000"/>
                  </a:schemeClr>
                </a:solidFill>
              </a:rPr>
              <a:t> (GR)</a:t>
            </a:r>
          </a:p>
        </p:txBody>
      </p:sp>
      <p:sp>
        <p:nvSpPr>
          <p:cNvPr id="8" name="CasellaDiTesto 7">
            <a:extLst>
              <a:ext uri="{FF2B5EF4-FFF2-40B4-BE49-F238E27FC236}">
                <a16:creationId xmlns:a16="http://schemas.microsoft.com/office/drawing/2014/main" id="{317829B3-F323-38B2-810C-D0EAB9181F18}"/>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pic>
        <p:nvPicPr>
          <p:cNvPr id="9" name="Immagine 8">
            <a:extLst>
              <a:ext uri="{FF2B5EF4-FFF2-40B4-BE49-F238E27FC236}">
                <a16:creationId xmlns:a16="http://schemas.microsoft.com/office/drawing/2014/main" id="{0E876506-466B-9B73-0812-3E6524A05DB9}"/>
              </a:ext>
            </a:extLst>
          </p:cNvPr>
          <p:cNvPicPr>
            <a:picLocks noChangeAspect="1"/>
          </p:cNvPicPr>
          <p:nvPr/>
        </p:nvPicPr>
        <p:blipFill rotWithShape="1">
          <a:blip r:embed="rId3"/>
          <a:srcRect l="26900" t="17240" r="15351" b="22280"/>
          <a:stretch/>
        </p:blipFill>
        <p:spPr>
          <a:xfrm>
            <a:off x="114872" y="5384923"/>
            <a:ext cx="6820758" cy="4191139"/>
          </a:xfrm>
          <a:prstGeom prst="rect">
            <a:avLst/>
          </a:prstGeom>
        </p:spPr>
      </p:pic>
      <p:sp>
        <p:nvSpPr>
          <p:cNvPr id="11" name="Rettangolo arrotondato 4">
            <a:extLst>
              <a:ext uri="{FF2B5EF4-FFF2-40B4-BE49-F238E27FC236}">
                <a16:creationId xmlns:a16="http://schemas.microsoft.com/office/drawing/2014/main" id="{65C47B8D-7CF9-492D-4B9A-452B2E777152}"/>
              </a:ext>
            </a:extLst>
          </p:cNvPr>
          <p:cNvSpPr/>
          <p:nvPr/>
        </p:nvSpPr>
        <p:spPr>
          <a:xfrm>
            <a:off x="3352602" y="7041108"/>
            <a:ext cx="936104" cy="23909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47819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4F64290-7E69-4C05-B3C7-46D339B8C113}"/>
              </a:ext>
            </a:extLst>
          </p:cNvPr>
          <p:cNvSpPr>
            <a:spLocks noGrp="1"/>
          </p:cNvSpPr>
          <p:nvPr>
            <p:ph type="sldNum" sz="quarter" idx="10"/>
          </p:nvPr>
        </p:nvSpPr>
        <p:spPr/>
        <p:txBody>
          <a:bodyPr/>
          <a:lstStyle/>
          <a:p>
            <a:pPr>
              <a:defRPr/>
            </a:pPr>
            <a:fld id="{D79E46D6-6784-4371-B6CA-74DA23CC22CB}" type="slidenum">
              <a:rPr lang="en-US" smtClean="0"/>
              <a:pPr>
                <a:defRPr/>
              </a:pPr>
              <a:t>23</a:t>
            </a:fld>
            <a:endParaRPr lang="en-US" dirty="0"/>
          </a:p>
        </p:txBody>
      </p:sp>
      <p:sp>
        <p:nvSpPr>
          <p:cNvPr id="4" name="Rettangolo 3">
            <a:extLst>
              <a:ext uri="{FF2B5EF4-FFF2-40B4-BE49-F238E27FC236}">
                <a16:creationId xmlns:a16="http://schemas.microsoft.com/office/drawing/2014/main" id="{92883805-AA87-479D-913F-B63B39CB1861}"/>
              </a:ext>
            </a:extLst>
          </p:cNvPr>
          <p:cNvSpPr/>
          <p:nvPr/>
        </p:nvSpPr>
        <p:spPr>
          <a:xfrm>
            <a:off x="646462" y="2000548"/>
            <a:ext cx="13363324" cy="5078313"/>
          </a:xfrm>
          <a:prstGeom prst="rect">
            <a:avLst/>
          </a:prstGeom>
          <a:solidFill>
            <a:schemeClr val="bg1"/>
          </a:solidFill>
        </p:spPr>
        <p:txBody>
          <a:bodyPr wrap="square">
            <a:spAutoFit/>
          </a:bodyPr>
          <a:lstStyle/>
          <a:p>
            <a:pPr marL="457200" indent="-457200">
              <a:spcAft>
                <a:spcPts val="1200"/>
              </a:spcAft>
              <a:buFont typeface="+mj-lt"/>
              <a:buAutoNum type="arabicPeriod"/>
            </a:pPr>
            <a:r>
              <a:rPr lang="en-US" sz="2400" dirty="0"/>
              <a:t>Soil biodiversity of degraded soils may be restored</a:t>
            </a:r>
          </a:p>
          <a:p>
            <a:pPr marL="457200" indent="-457200">
              <a:spcAft>
                <a:spcPts val="1200"/>
              </a:spcAft>
              <a:buFont typeface="+mj-lt"/>
              <a:buAutoNum type="arabicPeriod"/>
            </a:pPr>
            <a:r>
              <a:rPr lang="it-IT" sz="2400" dirty="0"/>
              <a:t>How do </a:t>
            </a:r>
            <a:r>
              <a:rPr lang="it-IT" sz="2400" dirty="0" err="1"/>
              <a:t>plants</a:t>
            </a:r>
            <a:r>
              <a:rPr lang="it-IT" sz="2400" dirty="0"/>
              <a:t> </a:t>
            </a:r>
            <a:r>
              <a:rPr lang="it-IT" sz="2400" dirty="0" err="1"/>
              <a:t>interact</a:t>
            </a:r>
            <a:r>
              <a:rPr lang="it-IT" sz="2400" dirty="0"/>
              <a:t> with </a:t>
            </a:r>
            <a:r>
              <a:rPr lang="it-IT" sz="2400" dirty="0" err="1"/>
              <a:t>soil</a:t>
            </a:r>
            <a:r>
              <a:rPr lang="it-IT" sz="2400" dirty="0"/>
              <a:t> </a:t>
            </a:r>
            <a:r>
              <a:rPr lang="it-IT" sz="2400" dirty="0" err="1"/>
              <a:t>microbiomes</a:t>
            </a:r>
            <a:r>
              <a:rPr lang="it-IT" sz="2400" dirty="0"/>
              <a:t> and </a:t>
            </a:r>
            <a:r>
              <a:rPr lang="it-IT" sz="2400" dirty="0" err="1"/>
              <a:t>how</a:t>
            </a:r>
            <a:r>
              <a:rPr lang="it-IT" sz="2400" dirty="0"/>
              <a:t> </a:t>
            </a:r>
            <a:r>
              <a:rPr lang="it-IT" sz="2400" dirty="0" err="1"/>
              <a:t>plants</a:t>
            </a:r>
            <a:r>
              <a:rPr lang="it-IT" sz="2400" dirty="0"/>
              <a:t> </a:t>
            </a:r>
            <a:r>
              <a:rPr lang="it-IT" sz="2400" dirty="0" err="1"/>
              <a:t>may</a:t>
            </a:r>
            <a:r>
              <a:rPr lang="it-IT" sz="2400" dirty="0"/>
              <a:t> be </a:t>
            </a:r>
            <a:r>
              <a:rPr lang="it-IT" sz="2400" dirty="0" err="1"/>
              <a:t>productive</a:t>
            </a:r>
            <a:r>
              <a:rPr lang="it-IT" sz="2400" dirty="0"/>
              <a:t> in high-</a:t>
            </a:r>
            <a:r>
              <a:rPr lang="it-IT" sz="2400" dirty="0" err="1"/>
              <a:t>diversity</a:t>
            </a:r>
            <a:r>
              <a:rPr lang="it-IT" sz="2400" dirty="0"/>
              <a:t> </a:t>
            </a:r>
            <a:r>
              <a:rPr lang="it-IT" sz="2400" dirty="0" err="1"/>
              <a:t>soils</a:t>
            </a:r>
            <a:r>
              <a:rPr lang="it-IT" sz="2400" dirty="0"/>
              <a:t>?</a:t>
            </a:r>
          </a:p>
          <a:p>
            <a:pPr marL="457200" indent="-457200">
              <a:spcAft>
                <a:spcPts val="1200"/>
              </a:spcAft>
              <a:buFont typeface="+mj-lt"/>
              <a:buAutoNum type="arabicPeriod"/>
            </a:pPr>
            <a:r>
              <a:rPr lang="it-IT" sz="2400" dirty="0" err="1"/>
              <a:t>Considering</a:t>
            </a:r>
            <a:r>
              <a:rPr lang="it-IT" sz="2400" dirty="0"/>
              <a:t> </a:t>
            </a:r>
            <a:r>
              <a:rPr lang="it-IT" sz="2400" dirty="0" err="1"/>
              <a:t>soil</a:t>
            </a:r>
            <a:r>
              <a:rPr lang="it-IT" sz="2400" dirty="0"/>
              <a:t> </a:t>
            </a:r>
            <a:r>
              <a:rPr lang="it-IT" sz="2400" dirty="0" err="1"/>
              <a:t>biodiversity</a:t>
            </a:r>
            <a:r>
              <a:rPr lang="it-IT" sz="2400" dirty="0"/>
              <a:t> </a:t>
            </a:r>
            <a:r>
              <a:rPr lang="it-IT" sz="2400" dirty="0" err="1"/>
              <a:t>also</a:t>
            </a:r>
            <a:r>
              <a:rPr lang="it-IT" sz="2400" dirty="0"/>
              <a:t> </a:t>
            </a:r>
            <a:r>
              <a:rPr lang="it-IT" sz="2400" dirty="0" err="1"/>
              <a:t>requires</a:t>
            </a:r>
            <a:r>
              <a:rPr lang="it-IT" sz="2400" dirty="0"/>
              <a:t> </a:t>
            </a:r>
            <a:r>
              <a:rPr lang="it-IT" sz="2400" dirty="0" err="1"/>
              <a:t>considering</a:t>
            </a:r>
            <a:r>
              <a:rPr lang="it-IT" sz="2400" dirty="0"/>
              <a:t> </a:t>
            </a:r>
            <a:r>
              <a:rPr lang="it-IT" sz="2400" dirty="0" err="1"/>
              <a:t>crop</a:t>
            </a:r>
            <a:r>
              <a:rPr lang="it-IT" sz="2400" dirty="0"/>
              <a:t> traits </a:t>
            </a:r>
            <a:r>
              <a:rPr lang="it-IT" sz="2400" dirty="0" err="1"/>
              <a:t>that</a:t>
            </a:r>
            <a:r>
              <a:rPr lang="it-IT" sz="2400" dirty="0"/>
              <a:t> can handle </a:t>
            </a:r>
            <a:r>
              <a:rPr lang="it-IT" sz="2400" dirty="0" err="1"/>
              <a:t>such</a:t>
            </a:r>
            <a:r>
              <a:rPr lang="it-IT" sz="2400" dirty="0"/>
              <a:t> </a:t>
            </a:r>
            <a:r>
              <a:rPr lang="it-IT" sz="2400" dirty="0" err="1"/>
              <a:t>soils</a:t>
            </a:r>
            <a:r>
              <a:rPr lang="it-IT" sz="2400" dirty="0"/>
              <a:t>, interactions and network </a:t>
            </a:r>
            <a:r>
              <a:rPr lang="it-IT" sz="2400" dirty="0" err="1"/>
              <a:t>structure</a:t>
            </a:r>
            <a:endParaRPr lang="it-IT" sz="2400" dirty="0"/>
          </a:p>
          <a:p>
            <a:pPr marL="457200" indent="-457200">
              <a:spcAft>
                <a:spcPts val="1200"/>
              </a:spcAft>
              <a:buFont typeface="+mj-lt"/>
              <a:buAutoNum type="arabicPeriod"/>
            </a:pPr>
            <a:r>
              <a:rPr lang="en-US" sz="2400" dirty="0"/>
              <a:t>Restoration of soil bacterial diversity is much more affected by SOM quality rather than its total amount.</a:t>
            </a:r>
          </a:p>
          <a:p>
            <a:pPr marL="457200" indent="-457200">
              <a:spcAft>
                <a:spcPts val="1200"/>
              </a:spcAft>
              <a:buFont typeface="+mj-lt"/>
              <a:buAutoNum type="arabicPeriod"/>
            </a:pPr>
            <a:r>
              <a:rPr lang="en-US" sz="2400" dirty="0"/>
              <a:t>Is GM the best solution? Green manure approaches are complex because they depend on interactions between the GM, the environment, and management</a:t>
            </a:r>
          </a:p>
          <a:p>
            <a:pPr marL="457200" indent="-457200">
              <a:spcAft>
                <a:spcPts val="1200"/>
              </a:spcAft>
              <a:buFont typeface="+mj-lt"/>
              <a:buAutoNum type="arabicPeriod"/>
            </a:pPr>
            <a:r>
              <a:rPr lang="en-US" sz="2400" dirty="0"/>
              <a:t>Moreover, </a:t>
            </a:r>
            <a:r>
              <a:rPr lang="en-US" sz="2400" b="1" dirty="0"/>
              <a:t>functional diversity </a:t>
            </a:r>
            <a:r>
              <a:rPr lang="en-US" sz="2400" dirty="0"/>
              <a:t>other than </a:t>
            </a:r>
            <a:r>
              <a:rPr lang="en-US" sz="2400" b="1" dirty="0"/>
              <a:t>genetic diversity </a:t>
            </a:r>
            <a:r>
              <a:rPr lang="en-US" sz="2400" dirty="0"/>
              <a:t>should be taken into account!</a:t>
            </a:r>
          </a:p>
          <a:p>
            <a:pPr marL="457200" indent="-457200">
              <a:spcAft>
                <a:spcPts val="1200"/>
              </a:spcAft>
              <a:buFont typeface="+mj-lt"/>
              <a:buAutoNum type="arabicPeriod"/>
            </a:pPr>
            <a:r>
              <a:rPr lang="en-US" sz="2400" dirty="0"/>
              <a:t>Potential and limitations of </a:t>
            </a:r>
            <a:r>
              <a:rPr lang="en-US" sz="2400" b="1" dirty="0"/>
              <a:t>microbial inoculants</a:t>
            </a:r>
          </a:p>
        </p:txBody>
      </p:sp>
      <p:sp>
        <p:nvSpPr>
          <p:cNvPr id="5" name="Text Box 2">
            <a:extLst>
              <a:ext uri="{FF2B5EF4-FFF2-40B4-BE49-F238E27FC236}">
                <a16:creationId xmlns:a16="http://schemas.microsoft.com/office/drawing/2014/main" id="{E2C69F51-EA9E-4F7C-A3B6-9898FD1A946C}"/>
              </a:ext>
            </a:extLst>
          </p:cNvPr>
          <p:cNvSpPr txBox="1">
            <a:spLocks noChangeArrowheads="1"/>
          </p:cNvSpPr>
          <p:nvPr/>
        </p:nvSpPr>
        <p:spPr bwMode="auto">
          <a:xfrm>
            <a:off x="576064" y="499936"/>
            <a:ext cx="8537178" cy="821980"/>
          </a:xfrm>
          <a:prstGeom prst="rect">
            <a:avLst/>
          </a:prstGeom>
          <a:noFill/>
        </p:spPr>
        <p:txBody>
          <a:bodyPr wrap="square" lIns="143469" tIns="71735" rIns="143469" bIns="71735">
            <a:spAutoFit/>
          </a:bodyPr>
          <a:lstStyle>
            <a:defPPr>
              <a:defRPr lang="en-US"/>
            </a:defPPr>
            <a:lvl1pPr>
              <a:defRPr sz="4400" b="1" kern="0">
                <a:solidFill>
                  <a:schemeClr val="tx2"/>
                </a:solidFill>
                <a:latin typeface="+mj-lt"/>
                <a:ea typeface="+mj-ea"/>
                <a:cs typeface="+mj-cs"/>
              </a:defRPr>
            </a:lvl1pPr>
          </a:lstStyle>
          <a:p>
            <a:r>
              <a:rPr lang="it-IT" altLang="en-US" dirty="0"/>
              <a:t>CONCLUSIONS</a:t>
            </a:r>
          </a:p>
        </p:txBody>
      </p:sp>
      <p:sp>
        <p:nvSpPr>
          <p:cNvPr id="3" name="CasellaDiTesto 2">
            <a:extLst>
              <a:ext uri="{FF2B5EF4-FFF2-40B4-BE49-F238E27FC236}">
                <a16:creationId xmlns:a16="http://schemas.microsoft.com/office/drawing/2014/main" id="{4A8C0BFE-A74D-4218-8393-CFEA944C4A39}"/>
              </a:ext>
            </a:extLst>
          </p:cNvPr>
          <p:cNvSpPr txBox="1"/>
          <p:nvPr/>
        </p:nvSpPr>
        <p:spPr>
          <a:xfrm>
            <a:off x="760314" y="7977212"/>
            <a:ext cx="13249472" cy="523220"/>
          </a:xfrm>
          <a:prstGeom prst="rect">
            <a:avLst/>
          </a:prstGeom>
          <a:noFill/>
        </p:spPr>
        <p:txBody>
          <a:bodyPr wrap="square" rtlCol="0">
            <a:spAutoFit/>
          </a:bodyPr>
          <a:lstStyle/>
          <a:p>
            <a:pPr algn="just"/>
            <a:r>
              <a:rPr lang="it-IT" sz="2800" dirty="0" err="1"/>
              <a:t>We</a:t>
            </a:r>
            <a:r>
              <a:rPr lang="it-IT" sz="2800" dirty="0"/>
              <a:t> </a:t>
            </a:r>
            <a:r>
              <a:rPr lang="it-IT" sz="2800" dirty="0" err="1"/>
              <a:t>need</a:t>
            </a:r>
            <a:r>
              <a:rPr lang="it-IT" sz="2800" dirty="0"/>
              <a:t> to </a:t>
            </a:r>
            <a:r>
              <a:rPr lang="it-IT" sz="2800" dirty="0" err="1"/>
              <a:t>better</a:t>
            </a:r>
            <a:r>
              <a:rPr lang="it-IT" sz="2800" dirty="0"/>
              <a:t> </a:t>
            </a:r>
            <a:r>
              <a:rPr lang="it-IT" sz="2800" dirty="0" err="1"/>
              <a:t>understand</a:t>
            </a:r>
            <a:r>
              <a:rPr lang="it-IT" sz="2800" dirty="0"/>
              <a:t> the </a:t>
            </a:r>
            <a:r>
              <a:rPr lang="it-IT" sz="2800" dirty="0" err="1"/>
              <a:t>plant-soil-microbes</a:t>
            </a:r>
            <a:r>
              <a:rPr lang="it-IT" sz="2800" dirty="0"/>
              <a:t> interactions </a:t>
            </a:r>
            <a:r>
              <a:rPr lang="it-IT" sz="2800" dirty="0" err="1"/>
              <a:t>occurring</a:t>
            </a:r>
            <a:r>
              <a:rPr lang="it-IT" sz="2800" dirty="0"/>
              <a:t> in </a:t>
            </a:r>
            <a:r>
              <a:rPr lang="it-IT" sz="2800" dirty="0" err="1"/>
              <a:t>soil</a:t>
            </a:r>
            <a:endParaRPr lang="it-IT" sz="2800" dirty="0"/>
          </a:p>
        </p:txBody>
      </p:sp>
      <p:sp>
        <p:nvSpPr>
          <p:cNvPr id="10" name="Rettangolo arrotondato 10">
            <a:extLst>
              <a:ext uri="{FF2B5EF4-FFF2-40B4-BE49-F238E27FC236}">
                <a16:creationId xmlns:a16="http://schemas.microsoft.com/office/drawing/2014/main" id="{25EBD388-9A10-43AA-914E-8E782BAD0254}"/>
              </a:ext>
            </a:extLst>
          </p:cNvPr>
          <p:cNvSpPr/>
          <p:nvPr/>
        </p:nvSpPr>
        <p:spPr>
          <a:xfrm flipV="1">
            <a:off x="400274" y="7631216"/>
            <a:ext cx="13723364" cy="1210092"/>
          </a:xfrm>
          <a:prstGeom prst="roundRect">
            <a:avLst>
              <a:gd name="adj" fmla="val 10691"/>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852DACDE-0192-F3BF-6F6F-28A19F5AABA9}"/>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139690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831481" y="1369812"/>
            <a:ext cx="8668699" cy="2906117"/>
          </a:xfrm>
          <a:prstGeom prst="rect">
            <a:avLst/>
          </a:prstGeom>
          <a:noFill/>
        </p:spPr>
        <p:txBody>
          <a:bodyPr wrap="square" rtlCol="0">
            <a:spAutoFit/>
          </a:bodyPr>
          <a:lstStyle/>
          <a:p>
            <a:pPr algn="just"/>
            <a:endParaRPr lang="it-IT" sz="2612" dirty="0">
              <a:solidFill>
                <a:srgbClr val="000000"/>
              </a:solidFill>
              <a:latin typeface="Andalus" pitchFamily="18" charset="-78"/>
              <a:cs typeface="Andalus" pitchFamily="18" charset="-78"/>
            </a:endParaRPr>
          </a:p>
          <a:p>
            <a:pPr algn="just"/>
            <a:r>
              <a:rPr lang="it-IT" sz="2612" dirty="0">
                <a:solidFill>
                  <a:srgbClr val="000000"/>
                </a:solidFill>
                <a:latin typeface="Andalus" pitchFamily="18" charset="-78"/>
                <a:cs typeface="Andalus" pitchFamily="18" charset="-78"/>
              </a:rPr>
              <a:t>The trial </a:t>
            </a:r>
            <a:r>
              <a:rPr lang="it-IT" sz="2612" dirty="0" err="1">
                <a:solidFill>
                  <a:srgbClr val="000000"/>
                </a:solidFill>
                <a:latin typeface="Andalus" pitchFamily="18" charset="-78"/>
                <a:cs typeface="Andalus" pitchFamily="18" charset="-78"/>
              </a:rPr>
              <a:t>has</a:t>
            </a:r>
            <a:r>
              <a:rPr lang="it-IT" sz="2612" dirty="0">
                <a:solidFill>
                  <a:srgbClr val="000000"/>
                </a:solidFill>
                <a:latin typeface="Andalus" pitchFamily="18" charset="-78"/>
                <a:cs typeface="Andalus" pitchFamily="18" charset="-78"/>
              </a:rPr>
              <a:t> </a:t>
            </a:r>
            <a:r>
              <a:rPr lang="it-IT" sz="2612" dirty="0" err="1">
                <a:solidFill>
                  <a:srgbClr val="000000"/>
                </a:solidFill>
                <a:latin typeface="Andalus" pitchFamily="18" charset="-78"/>
                <a:cs typeface="Andalus" pitchFamily="18" charset="-78"/>
              </a:rPr>
              <a:t>been</a:t>
            </a:r>
            <a:r>
              <a:rPr lang="it-IT" sz="2612" dirty="0">
                <a:solidFill>
                  <a:srgbClr val="000000"/>
                </a:solidFill>
                <a:latin typeface="Andalus" pitchFamily="18" charset="-78"/>
                <a:cs typeface="Andalus" pitchFamily="18" charset="-78"/>
              </a:rPr>
              <a:t> </a:t>
            </a:r>
            <a:r>
              <a:rPr lang="it-IT" sz="2612" dirty="0" err="1">
                <a:solidFill>
                  <a:srgbClr val="000000"/>
                </a:solidFill>
                <a:latin typeface="Andalus" pitchFamily="18" charset="-78"/>
                <a:cs typeface="Andalus" pitchFamily="18" charset="-78"/>
              </a:rPr>
              <a:t>carried</a:t>
            </a:r>
            <a:r>
              <a:rPr lang="it-IT" sz="2612" dirty="0">
                <a:solidFill>
                  <a:srgbClr val="000000"/>
                </a:solidFill>
                <a:latin typeface="Andalus" pitchFamily="18" charset="-78"/>
                <a:cs typeface="Andalus" pitchFamily="18" charset="-78"/>
              </a:rPr>
              <a:t> out in the «Marzocco Grande» </a:t>
            </a:r>
            <a:r>
              <a:rPr lang="it-IT" sz="2612" dirty="0" err="1">
                <a:solidFill>
                  <a:srgbClr val="000000"/>
                </a:solidFill>
                <a:latin typeface="Andalus" pitchFamily="18" charset="-78"/>
                <a:cs typeface="Andalus" pitchFamily="18" charset="-78"/>
              </a:rPr>
              <a:t>vineyard</a:t>
            </a:r>
            <a:r>
              <a:rPr lang="it-IT" sz="2612" dirty="0">
                <a:solidFill>
                  <a:srgbClr val="000000"/>
                </a:solidFill>
                <a:latin typeface="Andalus" pitchFamily="18" charset="-78"/>
                <a:cs typeface="Andalus" pitchFamily="18" charset="-78"/>
              </a:rPr>
              <a:t> (</a:t>
            </a:r>
            <a:r>
              <a:rPr lang="it-IT" sz="2612" dirty="0" err="1">
                <a:solidFill>
                  <a:srgbClr val="000000"/>
                </a:solidFill>
                <a:latin typeface="Andalus" pitchFamily="18" charset="-78"/>
                <a:cs typeface="Andalus" pitchFamily="18" charset="-78"/>
              </a:rPr>
              <a:t>about</a:t>
            </a:r>
            <a:r>
              <a:rPr lang="it-IT" sz="2612" dirty="0">
                <a:solidFill>
                  <a:srgbClr val="000000"/>
                </a:solidFill>
                <a:latin typeface="Andalus" pitchFamily="18" charset="-78"/>
                <a:cs typeface="Andalus" pitchFamily="18" charset="-78"/>
              </a:rPr>
              <a:t> 6 ha), </a:t>
            </a:r>
            <a:r>
              <a:rPr lang="it-IT" sz="2612" dirty="0" err="1">
                <a:solidFill>
                  <a:srgbClr val="000000"/>
                </a:solidFill>
                <a:latin typeface="Andalus" pitchFamily="18" charset="-78"/>
                <a:cs typeface="Andalus" pitchFamily="18" charset="-78"/>
              </a:rPr>
              <a:t>located</a:t>
            </a:r>
            <a:r>
              <a:rPr lang="it-IT" sz="2612" dirty="0">
                <a:solidFill>
                  <a:srgbClr val="000000"/>
                </a:solidFill>
                <a:latin typeface="Andalus" pitchFamily="18" charset="-78"/>
                <a:cs typeface="Andalus" pitchFamily="18" charset="-78"/>
              </a:rPr>
              <a:t> in the Castello di Gabbiano farm, with </a:t>
            </a:r>
            <a:r>
              <a:rPr lang="it-IT" sz="2612" i="1" dirty="0" err="1">
                <a:solidFill>
                  <a:srgbClr val="000000"/>
                </a:solidFill>
                <a:latin typeface="Andalus" pitchFamily="18" charset="-78"/>
                <a:cs typeface="Andalus" pitchFamily="18" charset="-78"/>
              </a:rPr>
              <a:t>Vitis</a:t>
            </a:r>
            <a:r>
              <a:rPr lang="it-IT" sz="2612" i="1" dirty="0">
                <a:solidFill>
                  <a:srgbClr val="000000"/>
                </a:solidFill>
                <a:latin typeface="Andalus" pitchFamily="18" charset="-78"/>
                <a:cs typeface="Andalus" pitchFamily="18" charset="-78"/>
              </a:rPr>
              <a:t> vinifera </a:t>
            </a:r>
            <a:r>
              <a:rPr lang="it-IT" sz="2612" dirty="0">
                <a:solidFill>
                  <a:srgbClr val="000000"/>
                </a:solidFill>
                <a:latin typeface="Andalus" pitchFamily="18" charset="-78"/>
                <a:cs typeface="Andalus" pitchFamily="18" charset="-78"/>
              </a:rPr>
              <a:t>cv. Sangiovese (2017-2020)</a:t>
            </a:r>
          </a:p>
          <a:p>
            <a:pPr algn="just"/>
            <a:endParaRPr lang="it-IT" sz="2612" dirty="0">
              <a:solidFill>
                <a:srgbClr val="000000"/>
              </a:solidFill>
              <a:latin typeface="Andalus" pitchFamily="18" charset="-78"/>
              <a:cs typeface="Andalus" pitchFamily="18" charset="-78"/>
            </a:endParaRPr>
          </a:p>
          <a:p>
            <a:pPr marL="266671" indent="-266671" algn="just">
              <a:buFont typeface="Arial" pitchFamily="34" charset="0"/>
              <a:buChar char="•"/>
            </a:pPr>
            <a:endParaRPr lang="it-IT" sz="2612" dirty="0">
              <a:solidFill>
                <a:srgbClr val="000000"/>
              </a:solidFill>
              <a:latin typeface="Andalus" pitchFamily="18" charset="-78"/>
              <a:cs typeface="Andalus" pitchFamily="18" charset="-78"/>
            </a:endParaRPr>
          </a:p>
          <a:p>
            <a:endParaRPr lang="it-IT" sz="2612" dirty="0">
              <a:solidFill>
                <a:srgbClr val="000000"/>
              </a:solidFill>
              <a:latin typeface="Andalus" pitchFamily="18" charset="-78"/>
              <a:cs typeface="Andalus" pitchFamily="18" charset="-78"/>
            </a:endParaRPr>
          </a:p>
        </p:txBody>
      </p:sp>
      <p:sp>
        <p:nvSpPr>
          <p:cNvPr id="9" name="CasellaDiTesto 8"/>
          <p:cNvSpPr txBox="1"/>
          <p:nvPr/>
        </p:nvSpPr>
        <p:spPr>
          <a:xfrm>
            <a:off x="4831481" y="3544511"/>
            <a:ext cx="8668699" cy="2963953"/>
          </a:xfrm>
          <a:prstGeom prst="rect">
            <a:avLst/>
          </a:prstGeom>
          <a:noFill/>
          <a:ln>
            <a:solidFill>
              <a:srgbClr val="00B050"/>
            </a:solidFill>
          </a:ln>
        </p:spPr>
        <p:txBody>
          <a:bodyPr wrap="square" rtlCol="0">
            <a:spAutoFit/>
          </a:bodyPr>
          <a:lstStyle/>
          <a:p>
            <a:pPr marL="320004" indent="-320004">
              <a:spcAft>
                <a:spcPts val="0"/>
              </a:spcAft>
              <a:buFont typeface="+mj-lt"/>
              <a:buAutoNum type="arabicPeriod"/>
            </a:pPr>
            <a:r>
              <a:rPr lang="it-IT" sz="2612" kern="0" dirty="0">
                <a:solidFill>
                  <a:srgbClr val="000000"/>
                </a:solidFill>
                <a:latin typeface="Andalus" pitchFamily="18" charset="-78"/>
                <a:ea typeface="Calibri"/>
                <a:cs typeface="Andalus" pitchFamily="18" charset="-78"/>
              </a:rPr>
              <a:t>I.P.M. (</a:t>
            </a:r>
            <a:r>
              <a:rPr lang="it-IT" sz="2612" kern="0" dirty="0" err="1">
                <a:solidFill>
                  <a:srgbClr val="000000"/>
                </a:solidFill>
                <a:latin typeface="Andalus" pitchFamily="18" charset="-78"/>
                <a:ea typeface="Calibri"/>
                <a:cs typeface="Andalus" pitchFamily="18" charset="-78"/>
              </a:rPr>
              <a:t>Integrated</a:t>
            </a:r>
            <a:r>
              <a:rPr lang="it-IT" sz="2612" kern="0" dirty="0">
                <a:solidFill>
                  <a:srgbClr val="000000"/>
                </a:solidFill>
                <a:latin typeface="Andalus" pitchFamily="18" charset="-78"/>
                <a:ea typeface="Calibri"/>
                <a:cs typeface="Andalus" pitchFamily="18" charset="-78"/>
              </a:rPr>
              <a:t> management)</a:t>
            </a:r>
            <a:endParaRPr lang="it-IT" sz="2612" kern="50" dirty="0">
              <a:solidFill>
                <a:srgbClr val="000000"/>
              </a:solidFill>
              <a:latin typeface="Andalus" pitchFamily="18" charset="-78"/>
              <a:ea typeface="SimSun"/>
              <a:cs typeface="Andalus" pitchFamily="18" charset="-78"/>
            </a:endParaRPr>
          </a:p>
          <a:p>
            <a:pPr marL="320004" indent="-320004">
              <a:spcAft>
                <a:spcPts val="0"/>
              </a:spcAft>
              <a:buFont typeface="+mj-lt"/>
              <a:buAutoNum type="arabicPeriod"/>
            </a:pPr>
            <a:r>
              <a:rPr lang="it-IT" sz="2612" kern="0" dirty="0">
                <a:solidFill>
                  <a:srgbClr val="000000"/>
                </a:solidFill>
                <a:latin typeface="Andalus" pitchFamily="18" charset="-78"/>
                <a:ea typeface="Calibri"/>
                <a:cs typeface="Andalus" pitchFamily="18" charset="-78"/>
              </a:rPr>
              <a:t>I.P.M. with 50% </a:t>
            </a:r>
            <a:r>
              <a:rPr lang="it-IT" sz="2612" kern="0" dirty="0" err="1">
                <a:solidFill>
                  <a:srgbClr val="000000"/>
                </a:solidFill>
                <a:latin typeface="Andalus" pitchFamily="18" charset="-78"/>
                <a:ea typeface="Calibri"/>
                <a:cs typeface="Andalus" pitchFamily="18" charset="-78"/>
              </a:rPr>
              <a:t>reduction</a:t>
            </a:r>
            <a:r>
              <a:rPr lang="it-IT" sz="2612" kern="0" dirty="0">
                <a:solidFill>
                  <a:srgbClr val="000000"/>
                </a:solidFill>
                <a:latin typeface="Andalus" pitchFamily="18" charset="-78"/>
                <a:ea typeface="Calibri"/>
                <a:cs typeface="Andalus" pitchFamily="18" charset="-78"/>
              </a:rPr>
              <a:t> of </a:t>
            </a:r>
            <a:r>
              <a:rPr lang="it-IT" sz="2612" kern="0" dirty="0" err="1">
                <a:solidFill>
                  <a:srgbClr val="000000"/>
                </a:solidFill>
                <a:latin typeface="Andalus" pitchFamily="18" charset="-78"/>
                <a:ea typeface="Calibri"/>
                <a:cs typeface="Andalus" pitchFamily="18" charset="-78"/>
              </a:rPr>
              <a:t>pesticides</a:t>
            </a:r>
            <a:r>
              <a:rPr lang="it-IT" sz="2612" kern="0" dirty="0">
                <a:solidFill>
                  <a:srgbClr val="000000"/>
                </a:solidFill>
                <a:latin typeface="Andalus" pitchFamily="18" charset="-78"/>
                <a:ea typeface="Calibri"/>
                <a:cs typeface="Andalus" pitchFamily="18" charset="-78"/>
              </a:rPr>
              <a:t> and + </a:t>
            </a:r>
            <a:r>
              <a:rPr lang="it-IT" sz="2612" kern="0" dirty="0" err="1">
                <a:solidFill>
                  <a:srgbClr val="000000"/>
                </a:solidFill>
                <a:latin typeface="Andalus" pitchFamily="18" charset="-78"/>
                <a:ea typeface="Calibri"/>
                <a:cs typeface="Andalus" pitchFamily="18" charset="-78"/>
              </a:rPr>
              <a:t>elicitors</a:t>
            </a:r>
            <a:r>
              <a:rPr lang="it-IT" sz="2612" kern="0" dirty="0">
                <a:solidFill>
                  <a:srgbClr val="000000"/>
                </a:solidFill>
                <a:latin typeface="Andalus" pitchFamily="18" charset="-78"/>
                <a:ea typeface="Calibri"/>
                <a:cs typeface="Andalus" pitchFamily="18" charset="-78"/>
              </a:rPr>
              <a:t> </a:t>
            </a:r>
            <a:endParaRPr lang="it-IT" sz="2612" kern="50" dirty="0">
              <a:solidFill>
                <a:srgbClr val="000000"/>
              </a:solidFill>
              <a:latin typeface="Andalus" pitchFamily="18" charset="-78"/>
              <a:ea typeface="SimSun"/>
              <a:cs typeface="Andalus" pitchFamily="18" charset="-78"/>
            </a:endParaRPr>
          </a:p>
          <a:p>
            <a:pPr marL="320004" indent="-320004">
              <a:spcAft>
                <a:spcPts val="0"/>
              </a:spcAft>
              <a:buFont typeface="+mj-lt"/>
              <a:buAutoNum type="arabicPeriod"/>
            </a:pPr>
            <a:r>
              <a:rPr lang="it-IT" sz="2612" kern="0" dirty="0">
                <a:solidFill>
                  <a:srgbClr val="000000"/>
                </a:solidFill>
                <a:latin typeface="Andalus" pitchFamily="18" charset="-78"/>
                <a:ea typeface="Calibri"/>
                <a:cs typeface="Andalus" pitchFamily="18" charset="-78"/>
              </a:rPr>
              <a:t>Organic farming</a:t>
            </a:r>
            <a:endParaRPr lang="it-IT" sz="2612" kern="50" dirty="0">
              <a:solidFill>
                <a:srgbClr val="000000"/>
              </a:solidFill>
              <a:latin typeface="Andalus" pitchFamily="18" charset="-78"/>
              <a:ea typeface="SimSun"/>
              <a:cs typeface="Andalus" pitchFamily="18" charset="-78"/>
            </a:endParaRPr>
          </a:p>
          <a:p>
            <a:pPr marL="320004" indent="-320004">
              <a:spcAft>
                <a:spcPts val="0"/>
              </a:spcAft>
              <a:buFont typeface="+mj-lt"/>
              <a:buAutoNum type="arabicPeriod"/>
            </a:pPr>
            <a:r>
              <a:rPr lang="it-IT" sz="2612" kern="0" dirty="0">
                <a:solidFill>
                  <a:srgbClr val="000000"/>
                </a:solidFill>
                <a:latin typeface="Andalus" pitchFamily="18" charset="-78"/>
                <a:ea typeface="Calibri"/>
                <a:cs typeface="Andalus" pitchFamily="18" charset="-78"/>
              </a:rPr>
              <a:t>Organic farming with 50% </a:t>
            </a:r>
            <a:r>
              <a:rPr lang="it-IT" sz="2612" kern="0" dirty="0" err="1">
                <a:solidFill>
                  <a:srgbClr val="000000"/>
                </a:solidFill>
                <a:latin typeface="Andalus" pitchFamily="18" charset="-78"/>
                <a:ea typeface="Calibri"/>
                <a:cs typeface="Andalus" pitchFamily="18" charset="-78"/>
              </a:rPr>
              <a:t>reduction</a:t>
            </a:r>
            <a:r>
              <a:rPr lang="it-IT" sz="2612" kern="0" dirty="0">
                <a:solidFill>
                  <a:srgbClr val="000000"/>
                </a:solidFill>
                <a:latin typeface="Andalus" pitchFamily="18" charset="-78"/>
                <a:ea typeface="Calibri"/>
                <a:cs typeface="Andalus" pitchFamily="18" charset="-78"/>
              </a:rPr>
              <a:t> of </a:t>
            </a:r>
            <a:r>
              <a:rPr lang="it-IT" sz="2612" kern="0" dirty="0" err="1">
                <a:solidFill>
                  <a:srgbClr val="000000"/>
                </a:solidFill>
                <a:latin typeface="Andalus" pitchFamily="18" charset="-78"/>
                <a:ea typeface="Calibri"/>
                <a:cs typeface="Andalus" pitchFamily="18" charset="-78"/>
              </a:rPr>
              <a:t>copper</a:t>
            </a:r>
            <a:r>
              <a:rPr lang="it-IT" sz="2612" kern="0" dirty="0">
                <a:solidFill>
                  <a:srgbClr val="000000"/>
                </a:solidFill>
                <a:latin typeface="Andalus" pitchFamily="18" charset="-78"/>
                <a:ea typeface="Calibri"/>
                <a:cs typeface="Andalus" pitchFamily="18" charset="-78"/>
              </a:rPr>
              <a:t> + </a:t>
            </a:r>
            <a:r>
              <a:rPr lang="it-IT" sz="2612" kern="0" dirty="0" err="1">
                <a:solidFill>
                  <a:srgbClr val="000000"/>
                </a:solidFill>
                <a:latin typeface="Andalus" pitchFamily="18" charset="-78"/>
                <a:ea typeface="Calibri"/>
                <a:cs typeface="Andalus" pitchFamily="18" charset="-78"/>
              </a:rPr>
              <a:t>elicitors</a:t>
            </a:r>
            <a:endParaRPr lang="it-IT" sz="2612" kern="50" dirty="0">
              <a:solidFill>
                <a:srgbClr val="000000"/>
              </a:solidFill>
              <a:latin typeface="Andalus" pitchFamily="18" charset="-78"/>
              <a:ea typeface="SimSun"/>
              <a:cs typeface="Andalus" pitchFamily="18" charset="-78"/>
            </a:endParaRPr>
          </a:p>
          <a:p>
            <a:pPr marL="320004" indent="-320004">
              <a:spcAft>
                <a:spcPts val="0"/>
              </a:spcAft>
              <a:buFont typeface="+mj-lt"/>
              <a:buAutoNum type="arabicPeriod"/>
            </a:pPr>
            <a:r>
              <a:rPr lang="it-IT" sz="2612" kern="0" dirty="0" err="1">
                <a:solidFill>
                  <a:srgbClr val="000000"/>
                </a:solidFill>
                <a:latin typeface="Andalus" pitchFamily="18" charset="-78"/>
                <a:ea typeface="Calibri"/>
                <a:cs typeface="Andalus" pitchFamily="18" charset="-78"/>
              </a:rPr>
              <a:t>Only</a:t>
            </a:r>
            <a:r>
              <a:rPr lang="it-IT" sz="2612" kern="0" dirty="0">
                <a:solidFill>
                  <a:srgbClr val="000000"/>
                </a:solidFill>
                <a:latin typeface="Andalus" pitchFamily="18" charset="-78"/>
                <a:ea typeface="Calibri"/>
                <a:cs typeface="Andalus" pitchFamily="18" charset="-78"/>
              </a:rPr>
              <a:t> </a:t>
            </a:r>
            <a:r>
              <a:rPr lang="it-IT" sz="2612" kern="0" dirty="0" err="1">
                <a:solidFill>
                  <a:srgbClr val="000000"/>
                </a:solidFill>
                <a:ea typeface="Calibri"/>
                <a:cs typeface="Andalus" pitchFamily="18" charset="-78"/>
              </a:rPr>
              <a:t>elicitors</a:t>
            </a:r>
            <a:r>
              <a:rPr lang="it-IT" sz="2612" kern="0" dirty="0">
                <a:solidFill>
                  <a:srgbClr val="000000"/>
                </a:solidFill>
                <a:ea typeface="Calibri"/>
                <a:cs typeface="Andalus" pitchFamily="18" charset="-78"/>
              </a:rPr>
              <a:t> (</a:t>
            </a:r>
            <a:r>
              <a:rPr lang="en-US" sz="2612" kern="0" dirty="0">
                <a:solidFill>
                  <a:srgbClr val="000000"/>
                </a:solidFill>
                <a:ea typeface="Calibri"/>
                <a:cs typeface="Andalus" pitchFamily="18" charset="-78"/>
              </a:rPr>
              <a:t>composed from seaweeds, yeast and plant extracts)</a:t>
            </a:r>
            <a:endParaRPr lang="it-IT" sz="2612" kern="0" dirty="0">
              <a:solidFill>
                <a:srgbClr val="000000"/>
              </a:solidFill>
              <a:ea typeface="Calibri"/>
              <a:cs typeface="Andalus" pitchFamily="18" charset="-78"/>
            </a:endParaRPr>
          </a:p>
        </p:txBody>
      </p:sp>
      <p:sp>
        <p:nvSpPr>
          <p:cNvPr id="11" name="Rettangolo 10"/>
          <p:cNvSpPr/>
          <p:nvPr/>
        </p:nvSpPr>
        <p:spPr>
          <a:xfrm>
            <a:off x="4831481" y="7156465"/>
            <a:ext cx="8713266" cy="896271"/>
          </a:xfrm>
          <a:prstGeom prst="rect">
            <a:avLst/>
          </a:prstGeom>
          <a:ln>
            <a:solidFill>
              <a:srgbClr val="00B050"/>
            </a:solidFill>
          </a:ln>
        </p:spPr>
        <p:txBody>
          <a:bodyPr wrap="square">
            <a:spAutoFit/>
          </a:bodyPr>
          <a:lstStyle/>
          <a:p>
            <a:pPr algn="just"/>
            <a:r>
              <a:rPr lang="it-IT" sz="2612" dirty="0" err="1">
                <a:solidFill>
                  <a:srgbClr val="000000"/>
                </a:solidFill>
                <a:latin typeface="Andalus" pitchFamily="18" charset="-78"/>
                <a:cs typeface="Andalus" pitchFamily="18" charset="-78"/>
              </a:rPr>
              <a:t>Each</a:t>
            </a:r>
            <a:r>
              <a:rPr lang="it-IT" sz="2612" dirty="0">
                <a:solidFill>
                  <a:srgbClr val="000000"/>
                </a:solidFill>
                <a:latin typeface="Andalus" pitchFamily="18" charset="-78"/>
                <a:cs typeface="Andalus" pitchFamily="18" charset="-78"/>
              </a:rPr>
              <a:t> </a:t>
            </a:r>
            <a:r>
              <a:rPr lang="it-IT" sz="2612" dirty="0" err="1">
                <a:solidFill>
                  <a:srgbClr val="000000"/>
                </a:solidFill>
                <a:latin typeface="Andalus" pitchFamily="18" charset="-78"/>
                <a:cs typeface="Andalus" pitchFamily="18" charset="-78"/>
              </a:rPr>
              <a:t>treated</a:t>
            </a:r>
            <a:r>
              <a:rPr lang="it-IT" sz="2612" dirty="0">
                <a:solidFill>
                  <a:srgbClr val="000000"/>
                </a:solidFill>
                <a:latin typeface="Andalus" pitchFamily="18" charset="-78"/>
                <a:cs typeface="Andalus" pitchFamily="18" charset="-78"/>
              </a:rPr>
              <a:t> plots </a:t>
            </a:r>
            <a:r>
              <a:rPr lang="it-IT" sz="2612" dirty="0" err="1">
                <a:solidFill>
                  <a:srgbClr val="000000"/>
                </a:solidFill>
                <a:latin typeface="Andalus" pitchFamily="18" charset="-78"/>
                <a:cs typeface="Andalus" pitchFamily="18" charset="-78"/>
              </a:rPr>
              <a:t>have</a:t>
            </a:r>
            <a:r>
              <a:rPr lang="it-IT" sz="2612" dirty="0">
                <a:solidFill>
                  <a:srgbClr val="000000"/>
                </a:solidFill>
                <a:latin typeface="Andalus" pitchFamily="18" charset="-78"/>
                <a:cs typeface="Andalus" pitchFamily="18" charset="-78"/>
              </a:rPr>
              <a:t> </a:t>
            </a:r>
            <a:r>
              <a:rPr lang="it-IT" sz="2612" dirty="0" err="1">
                <a:solidFill>
                  <a:srgbClr val="000000"/>
                </a:solidFill>
                <a:latin typeface="Andalus" pitchFamily="18" charset="-78"/>
                <a:cs typeface="Andalus" pitchFamily="18" charset="-78"/>
              </a:rPr>
              <a:t>been</a:t>
            </a:r>
            <a:r>
              <a:rPr lang="it-IT" sz="2612" dirty="0">
                <a:solidFill>
                  <a:srgbClr val="000000"/>
                </a:solidFill>
                <a:latin typeface="Andalus" pitchFamily="18" charset="-78"/>
                <a:cs typeface="Andalus" pitchFamily="18" charset="-78"/>
              </a:rPr>
              <a:t> </a:t>
            </a:r>
            <a:r>
              <a:rPr lang="it-IT" sz="2612" dirty="0" err="1">
                <a:solidFill>
                  <a:srgbClr val="000000"/>
                </a:solidFill>
                <a:latin typeface="Andalus" pitchFamily="18" charset="-78"/>
                <a:cs typeface="Andalus" pitchFamily="18" charset="-78"/>
              </a:rPr>
              <a:t>handled</a:t>
            </a:r>
            <a:r>
              <a:rPr lang="it-IT" sz="2612" dirty="0">
                <a:solidFill>
                  <a:srgbClr val="000000"/>
                </a:solidFill>
                <a:latin typeface="Andalus" pitchFamily="18" charset="-78"/>
                <a:cs typeface="Andalus" pitchFamily="18" charset="-78"/>
              </a:rPr>
              <a:t> with 2 </a:t>
            </a:r>
            <a:r>
              <a:rPr lang="it-IT" sz="2612" dirty="0" err="1">
                <a:solidFill>
                  <a:srgbClr val="000000"/>
                </a:solidFill>
                <a:latin typeface="Andalus" pitchFamily="18" charset="-78"/>
                <a:cs typeface="Andalus" pitchFamily="18" charset="-78"/>
              </a:rPr>
              <a:t>different</a:t>
            </a:r>
            <a:r>
              <a:rPr lang="it-IT" sz="2612" dirty="0">
                <a:solidFill>
                  <a:srgbClr val="000000"/>
                </a:solidFill>
                <a:latin typeface="Andalus" pitchFamily="18" charset="-78"/>
                <a:cs typeface="Andalus" pitchFamily="18" charset="-78"/>
              </a:rPr>
              <a:t> </a:t>
            </a:r>
            <a:r>
              <a:rPr lang="it-IT" sz="2612" dirty="0" err="1">
                <a:solidFill>
                  <a:srgbClr val="000000"/>
                </a:solidFill>
                <a:latin typeface="Andalus" pitchFamily="18" charset="-78"/>
                <a:cs typeface="Andalus" pitchFamily="18" charset="-78"/>
              </a:rPr>
              <a:t>soil</a:t>
            </a:r>
            <a:r>
              <a:rPr lang="it-IT" sz="2612" dirty="0">
                <a:solidFill>
                  <a:srgbClr val="000000"/>
                </a:solidFill>
                <a:latin typeface="Andalus" pitchFamily="18" charset="-78"/>
                <a:cs typeface="Andalus" pitchFamily="18" charset="-78"/>
              </a:rPr>
              <a:t> managements: </a:t>
            </a:r>
            <a:r>
              <a:rPr lang="it-IT" sz="2612" dirty="0" err="1">
                <a:solidFill>
                  <a:srgbClr val="000000"/>
                </a:solidFill>
                <a:latin typeface="Andalus" pitchFamily="18" charset="-78"/>
                <a:cs typeface="Andalus" pitchFamily="18" charset="-78"/>
              </a:rPr>
              <a:t>grass</a:t>
            </a:r>
            <a:r>
              <a:rPr lang="it-IT" sz="2612" dirty="0">
                <a:solidFill>
                  <a:srgbClr val="000000"/>
                </a:solidFill>
                <a:latin typeface="Andalus" pitchFamily="18" charset="-78"/>
                <a:cs typeface="Andalus" pitchFamily="18" charset="-78"/>
              </a:rPr>
              <a:t> cover or green </a:t>
            </a:r>
            <a:r>
              <a:rPr lang="it-IT" sz="2612" dirty="0" err="1">
                <a:solidFill>
                  <a:srgbClr val="000000"/>
                </a:solidFill>
                <a:latin typeface="Andalus" pitchFamily="18" charset="-78"/>
                <a:cs typeface="Andalus" pitchFamily="18" charset="-78"/>
              </a:rPr>
              <a:t>manure</a:t>
            </a:r>
            <a:r>
              <a:rPr lang="it-IT" sz="2612" dirty="0">
                <a:solidFill>
                  <a:srgbClr val="000000"/>
                </a:solidFill>
                <a:latin typeface="Andalus" pitchFamily="18" charset="-78"/>
                <a:cs typeface="Andalus" pitchFamily="18" charset="-78"/>
              </a:rPr>
              <a:t> (</a:t>
            </a:r>
            <a:r>
              <a:rPr lang="it-IT" sz="2612" dirty="0" err="1">
                <a:solidFill>
                  <a:srgbClr val="000000"/>
                </a:solidFill>
                <a:latin typeface="Andalus" pitchFamily="18" charset="-78"/>
                <a:cs typeface="Andalus" pitchFamily="18" charset="-78"/>
              </a:rPr>
              <a:t>only</a:t>
            </a:r>
            <a:r>
              <a:rPr lang="it-IT" sz="2612" dirty="0">
                <a:solidFill>
                  <a:srgbClr val="000000"/>
                </a:solidFill>
                <a:latin typeface="Andalus" pitchFamily="18" charset="-78"/>
                <a:cs typeface="Andalus" pitchFamily="18" charset="-78"/>
              </a:rPr>
              <a:t> 2020)</a:t>
            </a:r>
          </a:p>
        </p:txBody>
      </p:sp>
      <p:sp>
        <p:nvSpPr>
          <p:cNvPr id="12" name="Freccia in giù 11"/>
          <p:cNvSpPr/>
          <p:nvPr/>
        </p:nvSpPr>
        <p:spPr>
          <a:xfrm>
            <a:off x="8821643" y="6598727"/>
            <a:ext cx="403195" cy="372942"/>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38" y="1749720"/>
            <a:ext cx="3493573" cy="683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olo 1">
            <a:extLst>
              <a:ext uri="{FF2B5EF4-FFF2-40B4-BE49-F238E27FC236}">
                <a16:creationId xmlns:a16="http://schemas.microsoft.com/office/drawing/2014/main" id="{ED337E2E-B487-F36E-3DA0-34046C7D2495}"/>
              </a:ext>
            </a:extLst>
          </p:cNvPr>
          <p:cNvSpPr txBox="1">
            <a:spLocks/>
          </p:cNvSpPr>
          <p:nvPr/>
        </p:nvSpPr>
        <p:spPr>
          <a:xfrm>
            <a:off x="249684" y="242938"/>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n.2: il Castello di Gabbiano</a:t>
            </a:r>
          </a:p>
        </p:txBody>
      </p:sp>
      <p:sp>
        <p:nvSpPr>
          <p:cNvPr id="5" name="CasellaDiTesto 4">
            <a:extLst>
              <a:ext uri="{FF2B5EF4-FFF2-40B4-BE49-F238E27FC236}">
                <a16:creationId xmlns:a16="http://schemas.microsoft.com/office/drawing/2014/main" id="{06342A65-336A-5FE7-348C-542F869748C6}"/>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124013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25C0D14-8F1D-ECFA-0EC2-5095B8C2D801}"/>
              </a:ext>
            </a:extLst>
          </p:cNvPr>
          <p:cNvSpPr>
            <a:spLocks noGrp="1"/>
          </p:cNvSpPr>
          <p:nvPr>
            <p:ph type="sldNum" sz="quarter" idx="11"/>
          </p:nvPr>
        </p:nvSpPr>
        <p:spPr/>
        <p:txBody>
          <a:bodyPr/>
          <a:lstStyle/>
          <a:p>
            <a:pPr>
              <a:defRPr/>
            </a:pPr>
            <a:fld id="{53C541F0-5C51-4AD8-9366-884FE3746660}" type="slidenum">
              <a:rPr lang="en-US" smtClean="0"/>
              <a:pPr>
                <a:defRPr/>
              </a:pPr>
              <a:t>25</a:t>
            </a:fld>
            <a:endParaRPr lang="en-US" dirty="0"/>
          </a:p>
        </p:txBody>
      </p:sp>
      <p:pic>
        <p:nvPicPr>
          <p:cNvPr id="11" name="Segnaposto contenuto 10">
            <a:extLst>
              <a:ext uri="{FF2B5EF4-FFF2-40B4-BE49-F238E27FC236}">
                <a16:creationId xmlns:a16="http://schemas.microsoft.com/office/drawing/2014/main" id="{4ABDCFC2-FFA7-0C4C-901F-6876B51B9C5B}"/>
              </a:ext>
            </a:extLst>
          </p:cNvPr>
          <p:cNvPicPr>
            <a:picLocks noGrp="1" noChangeAspect="1"/>
          </p:cNvPicPr>
          <p:nvPr>
            <p:ph idx="1"/>
          </p:nvPr>
        </p:nvPicPr>
        <p:blipFill>
          <a:blip r:embed="rId2"/>
          <a:stretch>
            <a:fillRect/>
          </a:stretch>
        </p:blipFill>
        <p:spPr>
          <a:xfrm>
            <a:off x="688306" y="2144564"/>
            <a:ext cx="12875154" cy="6339060"/>
          </a:xfrm>
          <a:prstGeom prst="rect">
            <a:avLst/>
          </a:prstGeom>
        </p:spPr>
      </p:pic>
      <p:sp>
        <p:nvSpPr>
          <p:cNvPr id="12" name="CasellaDiTesto 11">
            <a:extLst>
              <a:ext uri="{FF2B5EF4-FFF2-40B4-BE49-F238E27FC236}">
                <a16:creationId xmlns:a16="http://schemas.microsoft.com/office/drawing/2014/main" id="{FE1CAB32-F88B-B2B5-659B-1D8B34BDE274}"/>
              </a:ext>
            </a:extLst>
          </p:cNvPr>
          <p:cNvSpPr txBox="1"/>
          <p:nvPr/>
        </p:nvSpPr>
        <p:spPr>
          <a:xfrm>
            <a:off x="12028660" y="9354620"/>
            <a:ext cx="2504729" cy="369332"/>
          </a:xfrm>
          <a:prstGeom prst="rect">
            <a:avLst/>
          </a:prstGeom>
          <a:noFill/>
        </p:spPr>
        <p:txBody>
          <a:bodyPr wrap="square" rtlCol="0">
            <a:spAutoFit/>
          </a:bodyPr>
          <a:lstStyle/>
          <a:p>
            <a:r>
              <a:rPr lang="it-IT" dirty="0"/>
              <a:t>Del Duca et al, 2024</a:t>
            </a:r>
          </a:p>
        </p:txBody>
      </p:sp>
      <p:sp>
        <p:nvSpPr>
          <p:cNvPr id="14" name="Titolo 1">
            <a:extLst>
              <a:ext uri="{FF2B5EF4-FFF2-40B4-BE49-F238E27FC236}">
                <a16:creationId xmlns:a16="http://schemas.microsoft.com/office/drawing/2014/main" id="{E9942F31-1368-3743-3F06-B818AA7F540D}"/>
              </a:ext>
            </a:extLst>
          </p:cNvPr>
          <p:cNvSpPr txBox="1">
            <a:spLocks/>
          </p:cNvSpPr>
          <p:nvPr/>
        </p:nvSpPr>
        <p:spPr>
          <a:xfrm>
            <a:off x="249684" y="242938"/>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n.2: il Castello di Gabbiano</a:t>
            </a:r>
          </a:p>
        </p:txBody>
      </p:sp>
      <p:sp>
        <p:nvSpPr>
          <p:cNvPr id="15" name="CasellaDiTesto 14">
            <a:extLst>
              <a:ext uri="{FF2B5EF4-FFF2-40B4-BE49-F238E27FC236}">
                <a16:creationId xmlns:a16="http://schemas.microsoft.com/office/drawing/2014/main" id="{4EB9A5C8-CD1D-9A08-1FEF-C483E3610E0C}"/>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3897273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F95B8676-2192-0068-9541-A8BACED39708}"/>
              </a:ext>
            </a:extLst>
          </p:cNvPr>
          <p:cNvSpPr>
            <a:spLocks noGrp="1"/>
          </p:cNvSpPr>
          <p:nvPr>
            <p:ph type="sldNum" sz="quarter" idx="11"/>
          </p:nvPr>
        </p:nvSpPr>
        <p:spPr/>
        <p:txBody>
          <a:bodyPr/>
          <a:lstStyle/>
          <a:p>
            <a:pPr>
              <a:defRPr/>
            </a:pPr>
            <a:fld id="{53C541F0-5C51-4AD8-9366-884FE3746660}" type="slidenum">
              <a:rPr lang="en-US" smtClean="0"/>
              <a:pPr>
                <a:defRPr/>
              </a:pPr>
              <a:t>26</a:t>
            </a:fld>
            <a:endParaRPr lang="en-US" dirty="0"/>
          </a:p>
        </p:txBody>
      </p:sp>
      <p:pic>
        <p:nvPicPr>
          <p:cNvPr id="7" name="Immagine 6" descr="Immagine che contiene testo, diagramma, mappa&#10;&#10;Descrizione generata automaticamente">
            <a:extLst>
              <a:ext uri="{FF2B5EF4-FFF2-40B4-BE49-F238E27FC236}">
                <a16:creationId xmlns:a16="http://schemas.microsoft.com/office/drawing/2014/main" id="{3417953A-C66D-599E-E40A-C207770FE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594" y="1568500"/>
            <a:ext cx="9555548" cy="8114209"/>
          </a:xfrm>
          <a:prstGeom prst="rect">
            <a:avLst/>
          </a:prstGeom>
        </p:spPr>
      </p:pic>
      <p:sp>
        <p:nvSpPr>
          <p:cNvPr id="8" name="CasellaDiTesto 7">
            <a:extLst>
              <a:ext uri="{FF2B5EF4-FFF2-40B4-BE49-F238E27FC236}">
                <a16:creationId xmlns:a16="http://schemas.microsoft.com/office/drawing/2014/main" id="{A8EC52DA-9A83-4921-BC9F-25EF5EB7378C}"/>
              </a:ext>
            </a:extLst>
          </p:cNvPr>
          <p:cNvSpPr txBox="1"/>
          <p:nvPr/>
        </p:nvSpPr>
        <p:spPr>
          <a:xfrm>
            <a:off x="12028660" y="9354620"/>
            <a:ext cx="2504729" cy="369332"/>
          </a:xfrm>
          <a:prstGeom prst="rect">
            <a:avLst/>
          </a:prstGeom>
          <a:noFill/>
        </p:spPr>
        <p:txBody>
          <a:bodyPr wrap="square" rtlCol="0">
            <a:spAutoFit/>
          </a:bodyPr>
          <a:lstStyle/>
          <a:p>
            <a:r>
              <a:rPr lang="it-IT" dirty="0"/>
              <a:t>Del Duca et al, 2024</a:t>
            </a:r>
          </a:p>
        </p:txBody>
      </p:sp>
      <p:sp>
        <p:nvSpPr>
          <p:cNvPr id="9" name="Titolo 1">
            <a:extLst>
              <a:ext uri="{FF2B5EF4-FFF2-40B4-BE49-F238E27FC236}">
                <a16:creationId xmlns:a16="http://schemas.microsoft.com/office/drawing/2014/main" id="{EE581CAB-6530-191F-C3A6-B22CCEBC3F10}"/>
              </a:ext>
            </a:extLst>
          </p:cNvPr>
          <p:cNvSpPr txBox="1">
            <a:spLocks/>
          </p:cNvSpPr>
          <p:nvPr/>
        </p:nvSpPr>
        <p:spPr>
          <a:xfrm>
            <a:off x="249684" y="242938"/>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n.2: il Castello di Gabbiano</a:t>
            </a:r>
          </a:p>
        </p:txBody>
      </p:sp>
      <p:sp>
        <p:nvSpPr>
          <p:cNvPr id="10" name="CasellaDiTesto 9">
            <a:extLst>
              <a:ext uri="{FF2B5EF4-FFF2-40B4-BE49-F238E27FC236}">
                <a16:creationId xmlns:a16="http://schemas.microsoft.com/office/drawing/2014/main" id="{9C8AEF54-A8ED-194E-6A47-4E12F6C2F4CB}"/>
              </a:ext>
            </a:extLst>
          </p:cNvPr>
          <p:cNvSpPr txBox="1"/>
          <p:nvPr/>
        </p:nvSpPr>
        <p:spPr>
          <a:xfrm>
            <a:off x="760314" y="1970351"/>
            <a:ext cx="3888432" cy="954107"/>
          </a:xfrm>
          <a:prstGeom prst="rect">
            <a:avLst/>
          </a:prstGeom>
          <a:noFill/>
        </p:spPr>
        <p:txBody>
          <a:bodyPr wrap="square" rtlCol="0">
            <a:spAutoFit/>
          </a:bodyPr>
          <a:lstStyle/>
          <a:p>
            <a:pPr algn="just"/>
            <a:r>
              <a:rPr lang="it-IT" sz="2800" dirty="0"/>
              <a:t>Network della comunità edafica</a:t>
            </a:r>
          </a:p>
        </p:txBody>
      </p:sp>
      <p:sp>
        <p:nvSpPr>
          <p:cNvPr id="12" name="CasellaDiTesto 11">
            <a:extLst>
              <a:ext uri="{FF2B5EF4-FFF2-40B4-BE49-F238E27FC236}">
                <a16:creationId xmlns:a16="http://schemas.microsoft.com/office/drawing/2014/main" id="{A8C574BF-DDDD-CCD8-E2E2-C28E6A8597F5}"/>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197152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B060D8CF-C7AE-522C-5427-F51D14761971}"/>
              </a:ext>
            </a:extLst>
          </p:cNvPr>
          <p:cNvSpPr>
            <a:spLocks noGrp="1"/>
          </p:cNvSpPr>
          <p:nvPr>
            <p:ph type="sldNum" sz="quarter" idx="11"/>
          </p:nvPr>
        </p:nvSpPr>
        <p:spPr/>
        <p:txBody>
          <a:bodyPr/>
          <a:lstStyle/>
          <a:p>
            <a:pPr>
              <a:defRPr/>
            </a:pPr>
            <a:fld id="{53C541F0-5C51-4AD8-9366-884FE3746660}" type="slidenum">
              <a:rPr lang="en-US" smtClean="0"/>
              <a:pPr>
                <a:defRPr/>
              </a:pPr>
              <a:t>27</a:t>
            </a:fld>
            <a:endParaRPr lang="en-US" dirty="0"/>
          </a:p>
        </p:txBody>
      </p:sp>
      <p:pic>
        <p:nvPicPr>
          <p:cNvPr id="7" name="Immagine 6" descr="Immagine che contiene testo, schermata, numero, diagramma&#10;&#10;Descrizione generata automaticamente">
            <a:extLst>
              <a:ext uri="{FF2B5EF4-FFF2-40B4-BE49-F238E27FC236}">
                <a16:creationId xmlns:a16="http://schemas.microsoft.com/office/drawing/2014/main" id="{CE5F5087-7E1E-6C74-3616-23733F464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3596"/>
            <a:ext cx="7006723" cy="3700570"/>
          </a:xfrm>
          <a:prstGeom prst="rect">
            <a:avLst/>
          </a:prstGeom>
        </p:spPr>
      </p:pic>
      <p:sp>
        <p:nvSpPr>
          <p:cNvPr id="10" name="Titolo 1">
            <a:extLst>
              <a:ext uri="{FF2B5EF4-FFF2-40B4-BE49-F238E27FC236}">
                <a16:creationId xmlns:a16="http://schemas.microsoft.com/office/drawing/2014/main" id="{17328100-0AC7-E7D2-D022-2EE395DD9731}"/>
              </a:ext>
            </a:extLst>
          </p:cNvPr>
          <p:cNvSpPr txBox="1">
            <a:spLocks/>
          </p:cNvSpPr>
          <p:nvPr/>
        </p:nvSpPr>
        <p:spPr>
          <a:xfrm>
            <a:off x="249684" y="242938"/>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n.2: il Castello di Gabbiano</a:t>
            </a:r>
          </a:p>
        </p:txBody>
      </p:sp>
      <p:pic>
        <p:nvPicPr>
          <p:cNvPr id="12" name="Immagine 11" descr="Immagine che contiene testo, schermata, Carattere, numero&#10;&#10;Descrizione generata automaticamente">
            <a:extLst>
              <a:ext uri="{FF2B5EF4-FFF2-40B4-BE49-F238E27FC236}">
                <a16:creationId xmlns:a16="http://schemas.microsoft.com/office/drawing/2014/main" id="{6517FF98-0FAD-3770-FD85-87A9DD5F2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034" y="2542640"/>
            <a:ext cx="7123190" cy="2026358"/>
          </a:xfrm>
          <a:prstGeom prst="rect">
            <a:avLst/>
          </a:prstGeom>
        </p:spPr>
      </p:pic>
      <p:pic>
        <p:nvPicPr>
          <p:cNvPr id="14" name="Immagine 13" descr="Immagine che contiene testo, Carattere, numero, linea&#10;&#10;Descrizione generata automaticamente">
            <a:extLst>
              <a:ext uri="{FF2B5EF4-FFF2-40B4-BE49-F238E27FC236}">
                <a16:creationId xmlns:a16="http://schemas.microsoft.com/office/drawing/2014/main" id="{71E880DF-EDAE-85FD-5168-412E824CB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050" y="4915296"/>
            <a:ext cx="7123191" cy="1707013"/>
          </a:xfrm>
          <a:prstGeom prst="rect">
            <a:avLst/>
          </a:prstGeom>
        </p:spPr>
      </p:pic>
      <p:sp>
        <p:nvSpPr>
          <p:cNvPr id="17" name="CasellaDiTesto 16">
            <a:extLst>
              <a:ext uri="{FF2B5EF4-FFF2-40B4-BE49-F238E27FC236}">
                <a16:creationId xmlns:a16="http://schemas.microsoft.com/office/drawing/2014/main" id="{3C9943BE-85BB-744C-9209-DB363E618909}"/>
              </a:ext>
            </a:extLst>
          </p:cNvPr>
          <p:cNvSpPr txBox="1"/>
          <p:nvPr/>
        </p:nvSpPr>
        <p:spPr>
          <a:xfrm>
            <a:off x="7313042" y="2135272"/>
            <a:ext cx="7051182" cy="369332"/>
          </a:xfrm>
          <a:prstGeom prst="rect">
            <a:avLst/>
          </a:prstGeom>
          <a:noFill/>
        </p:spPr>
        <p:txBody>
          <a:bodyPr wrap="square" rtlCol="0">
            <a:spAutoFit/>
          </a:bodyPr>
          <a:lstStyle/>
          <a:p>
            <a:r>
              <a:rPr lang="it-IT" dirty="0"/>
              <a:t>Effetti agronomici della gestione del suolo e dei trattamenti </a:t>
            </a:r>
          </a:p>
        </p:txBody>
      </p:sp>
      <p:sp>
        <p:nvSpPr>
          <p:cNvPr id="18" name="CasellaDiTesto 17">
            <a:extLst>
              <a:ext uri="{FF2B5EF4-FFF2-40B4-BE49-F238E27FC236}">
                <a16:creationId xmlns:a16="http://schemas.microsoft.com/office/drawing/2014/main" id="{041E9934-49EF-D26B-3D46-4F8F6F8B30DA}"/>
              </a:ext>
            </a:extLst>
          </p:cNvPr>
          <p:cNvSpPr txBox="1"/>
          <p:nvPr/>
        </p:nvSpPr>
        <p:spPr>
          <a:xfrm>
            <a:off x="552674" y="2093372"/>
            <a:ext cx="5904656" cy="369332"/>
          </a:xfrm>
          <a:prstGeom prst="rect">
            <a:avLst/>
          </a:prstGeom>
          <a:noFill/>
        </p:spPr>
        <p:txBody>
          <a:bodyPr wrap="square" rtlCol="0">
            <a:spAutoFit/>
          </a:bodyPr>
          <a:lstStyle/>
          <a:p>
            <a:r>
              <a:rPr lang="it-IT" dirty="0"/>
              <a:t>Effetti della gestione del suolo sui microrganismi</a:t>
            </a:r>
          </a:p>
        </p:txBody>
      </p:sp>
      <p:sp>
        <p:nvSpPr>
          <p:cNvPr id="21" name="CasellaDiTesto 20">
            <a:extLst>
              <a:ext uri="{FF2B5EF4-FFF2-40B4-BE49-F238E27FC236}">
                <a16:creationId xmlns:a16="http://schemas.microsoft.com/office/drawing/2014/main" id="{DD29607B-6C5B-8257-9587-FFF4ABE4776E}"/>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
        <p:nvSpPr>
          <p:cNvPr id="22" name="CasellaDiTesto 21">
            <a:extLst>
              <a:ext uri="{FF2B5EF4-FFF2-40B4-BE49-F238E27FC236}">
                <a16:creationId xmlns:a16="http://schemas.microsoft.com/office/drawing/2014/main" id="{D144EEB7-FF2B-0D85-D1FF-A4DA24A92F62}"/>
              </a:ext>
            </a:extLst>
          </p:cNvPr>
          <p:cNvSpPr txBox="1"/>
          <p:nvPr/>
        </p:nvSpPr>
        <p:spPr>
          <a:xfrm>
            <a:off x="13133243" y="6717942"/>
            <a:ext cx="1440160" cy="646331"/>
          </a:xfrm>
          <a:prstGeom prst="rect">
            <a:avLst/>
          </a:prstGeom>
          <a:noFill/>
        </p:spPr>
        <p:txBody>
          <a:bodyPr wrap="square" rtlCol="0">
            <a:spAutoFit/>
          </a:bodyPr>
          <a:lstStyle/>
          <a:p>
            <a:r>
              <a:rPr lang="it-IT" dirty="0"/>
              <a:t>g= inerbito; m= lavorato</a:t>
            </a:r>
          </a:p>
        </p:txBody>
      </p:sp>
      <p:sp>
        <p:nvSpPr>
          <p:cNvPr id="2" name="Rettangolo con angoli arrotondati 1">
            <a:extLst>
              <a:ext uri="{FF2B5EF4-FFF2-40B4-BE49-F238E27FC236}">
                <a16:creationId xmlns:a16="http://schemas.microsoft.com/office/drawing/2014/main" id="{5B1823C6-CB66-7B68-DD8B-20E8051D64F9}"/>
              </a:ext>
            </a:extLst>
          </p:cNvPr>
          <p:cNvSpPr/>
          <p:nvPr/>
        </p:nvSpPr>
        <p:spPr>
          <a:xfrm>
            <a:off x="9185250" y="2666236"/>
            <a:ext cx="936104" cy="19027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6A7A77C8-8563-6A12-5341-1298354832A9}"/>
              </a:ext>
            </a:extLst>
          </p:cNvPr>
          <p:cNvSpPr txBox="1"/>
          <p:nvPr/>
        </p:nvSpPr>
        <p:spPr>
          <a:xfrm>
            <a:off x="7319265" y="7041107"/>
            <a:ext cx="5604177" cy="830997"/>
          </a:xfrm>
          <a:prstGeom prst="rect">
            <a:avLst/>
          </a:prstGeom>
          <a:noFill/>
        </p:spPr>
        <p:txBody>
          <a:bodyPr wrap="square" rtlCol="0">
            <a:spAutoFit/>
          </a:bodyPr>
          <a:lstStyle/>
          <a:p>
            <a:r>
              <a:rPr lang="it-IT" sz="2400" dirty="0">
                <a:solidFill>
                  <a:srgbClr val="FF0000"/>
                </a:solidFill>
              </a:rPr>
              <a:t>Il sovescio verde (m) ha favorito una maggiore resa</a:t>
            </a:r>
          </a:p>
        </p:txBody>
      </p:sp>
      <p:sp>
        <p:nvSpPr>
          <p:cNvPr id="4" name="CasellaDiTesto 3">
            <a:extLst>
              <a:ext uri="{FF2B5EF4-FFF2-40B4-BE49-F238E27FC236}">
                <a16:creationId xmlns:a16="http://schemas.microsoft.com/office/drawing/2014/main" id="{555DFAFA-7EEF-778A-7AB6-2616D9D6DD7B}"/>
              </a:ext>
            </a:extLst>
          </p:cNvPr>
          <p:cNvSpPr txBox="1"/>
          <p:nvPr/>
        </p:nvSpPr>
        <p:spPr>
          <a:xfrm>
            <a:off x="1402546" y="7032177"/>
            <a:ext cx="5604177" cy="1200329"/>
          </a:xfrm>
          <a:prstGeom prst="rect">
            <a:avLst/>
          </a:prstGeom>
          <a:noFill/>
        </p:spPr>
        <p:txBody>
          <a:bodyPr wrap="square" rtlCol="0">
            <a:spAutoFit/>
          </a:bodyPr>
          <a:lstStyle/>
          <a:p>
            <a:r>
              <a:rPr lang="it-IT" sz="2400" dirty="0">
                <a:solidFill>
                  <a:srgbClr val="FF0000"/>
                </a:solidFill>
              </a:rPr>
              <a:t>ST presenta un maggior numero di organismi (aumentano nematodi patogeni e/o parassiti). </a:t>
            </a:r>
          </a:p>
        </p:txBody>
      </p:sp>
    </p:spTree>
    <p:extLst>
      <p:ext uri="{BB962C8B-B14F-4D97-AF65-F5344CB8AC3E}">
        <p14:creationId xmlns:p14="http://schemas.microsoft.com/office/powerpoint/2010/main" val="1547417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B060D8CF-C7AE-522C-5427-F51D14761971}"/>
              </a:ext>
            </a:extLst>
          </p:cNvPr>
          <p:cNvSpPr>
            <a:spLocks noGrp="1"/>
          </p:cNvSpPr>
          <p:nvPr>
            <p:ph type="sldNum" sz="quarter" idx="11"/>
          </p:nvPr>
        </p:nvSpPr>
        <p:spPr/>
        <p:txBody>
          <a:bodyPr/>
          <a:lstStyle/>
          <a:p>
            <a:pPr>
              <a:defRPr/>
            </a:pPr>
            <a:fld id="{53C541F0-5C51-4AD8-9366-884FE3746660}" type="slidenum">
              <a:rPr lang="en-US" smtClean="0"/>
              <a:pPr>
                <a:defRPr/>
              </a:pPr>
              <a:t>28</a:t>
            </a:fld>
            <a:endParaRPr lang="en-US" dirty="0"/>
          </a:p>
        </p:txBody>
      </p:sp>
      <p:pic>
        <p:nvPicPr>
          <p:cNvPr id="7" name="Immagine 6" descr="Immagine che contiene testo, schermata, numero, diagramma&#10;&#10;Descrizione generata automaticamente">
            <a:extLst>
              <a:ext uri="{FF2B5EF4-FFF2-40B4-BE49-F238E27FC236}">
                <a16:creationId xmlns:a16="http://schemas.microsoft.com/office/drawing/2014/main" id="{CE5F5087-7E1E-6C74-3616-23733F464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3596"/>
            <a:ext cx="7006723" cy="3700570"/>
          </a:xfrm>
          <a:prstGeom prst="rect">
            <a:avLst/>
          </a:prstGeom>
        </p:spPr>
      </p:pic>
      <p:pic>
        <p:nvPicPr>
          <p:cNvPr id="9" name="Immagine 8" descr="Immagine che contiene testo, schermata, Carattere, linea&#10;&#10;Descrizione generata automaticamente">
            <a:extLst>
              <a:ext uri="{FF2B5EF4-FFF2-40B4-BE49-F238E27FC236}">
                <a16:creationId xmlns:a16="http://schemas.microsoft.com/office/drawing/2014/main" id="{06F036B3-2BFF-903A-2254-6E93886BA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58" y="7327710"/>
            <a:ext cx="6984776" cy="2348737"/>
          </a:xfrm>
          <a:prstGeom prst="rect">
            <a:avLst/>
          </a:prstGeom>
        </p:spPr>
      </p:pic>
      <p:sp>
        <p:nvSpPr>
          <p:cNvPr id="10" name="Titolo 1">
            <a:extLst>
              <a:ext uri="{FF2B5EF4-FFF2-40B4-BE49-F238E27FC236}">
                <a16:creationId xmlns:a16="http://schemas.microsoft.com/office/drawing/2014/main" id="{17328100-0AC7-E7D2-D022-2EE395DD9731}"/>
              </a:ext>
            </a:extLst>
          </p:cNvPr>
          <p:cNvSpPr txBox="1">
            <a:spLocks/>
          </p:cNvSpPr>
          <p:nvPr/>
        </p:nvSpPr>
        <p:spPr>
          <a:xfrm>
            <a:off x="249684" y="242938"/>
            <a:ext cx="11599862" cy="132556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it-IT" sz="4400" b="1" kern="0" dirty="0">
                <a:solidFill>
                  <a:schemeClr val="tx2"/>
                </a:solidFill>
                <a:latin typeface="+mj-lt"/>
                <a:ea typeface="+mj-ea"/>
                <a:cs typeface="+mj-cs"/>
              </a:rPr>
              <a:t>Caso studio n.2: il Castello di Gabbiano</a:t>
            </a:r>
          </a:p>
        </p:txBody>
      </p:sp>
      <p:pic>
        <p:nvPicPr>
          <p:cNvPr id="12" name="Immagine 11" descr="Immagine che contiene testo, schermata, Carattere, numero&#10;&#10;Descrizione generata automaticamente">
            <a:extLst>
              <a:ext uri="{FF2B5EF4-FFF2-40B4-BE49-F238E27FC236}">
                <a16:creationId xmlns:a16="http://schemas.microsoft.com/office/drawing/2014/main" id="{6517FF98-0FAD-3770-FD85-87A9DD5F2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1034" y="2542640"/>
            <a:ext cx="7123190" cy="2026358"/>
          </a:xfrm>
          <a:prstGeom prst="rect">
            <a:avLst/>
          </a:prstGeom>
        </p:spPr>
      </p:pic>
      <p:pic>
        <p:nvPicPr>
          <p:cNvPr id="14" name="Immagine 13" descr="Immagine che contiene testo, Carattere, numero, linea&#10;&#10;Descrizione generata automaticamente">
            <a:extLst>
              <a:ext uri="{FF2B5EF4-FFF2-40B4-BE49-F238E27FC236}">
                <a16:creationId xmlns:a16="http://schemas.microsoft.com/office/drawing/2014/main" id="{71E880DF-EDAE-85FD-5168-412E824CBC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050" y="4915296"/>
            <a:ext cx="7123191" cy="1707013"/>
          </a:xfrm>
          <a:prstGeom prst="rect">
            <a:avLst/>
          </a:prstGeom>
        </p:spPr>
      </p:pic>
      <p:pic>
        <p:nvPicPr>
          <p:cNvPr id="16" name="Immagine 15" descr="Immagine che contiene testo, schermata, Carattere, linea&#10;&#10;Descrizione generata automaticamente">
            <a:extLst>
              <a:ext uri="{FF2B5EF4-FFF2-40B4-BE49-F238E27FC236}">
                <a16:creationId xmlns:a16="http://schemas.microsoft.com/office/drawing/2014/main" id="{D685A926-5BB2-FCFF-4646-C9E57287FE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8262" y="7520361"/>
            <a:ext cx="7169979" cy="2278948"/>
          </a:xfrm>
          <a:prstGeom prst="rect">
            <a:avLst/>
          </a:prstGeom>
        </p:spPr>
      </p:pic>
      <p:sp>
        <p:nvSpPr>
          <p:cNvPr id="17" name="CasellaDiTesto 16">
            <a:extLst>
              <a:ext uri="{FF2B5EF4-FFF2-40B4-BE49-F238E27FC236}">
                <a16:creationId xmlns:a16="http://schemas.microsoft.com/office/drawing/2014/main" id="{3C9943BE-85BB-744C-9209-DB363E618909}"/>
              </a:ext>
            </a:extLst>
          </p:cNvPr>
          <p:cNvSpPr txBox="1"/>
          <p:nvPr/>
        </p:nvSpPr>
        <p:spPr>
          <a:xfrm>
            <a:off x="7313042" y="2135272"/>
            <a:ext cx="7051182" cy="369332"/>
          </a:xfrm>
          <a:prstGeom prst="rect">
            <a:avLst/>
          </a:prstGeom>
          <a:noFill/>
        </p:spPr>
        <p:txBody>
          <a:bodyPr wrap="square" rtlCol="0">
            <a:spAutoFit/>
          </a:bodyPr>
          <a:lstStyle/>
          <a:p>
            <a:r>
              <a:rPr lang="it-IT" dirty="0"/>
              <a:t>Effetti agronomici della gestione del suolo e dei trattamenti </a:t>
            </a:r>
          </a:p>
        </p:txBody>
      </p:sp>
      <p:sp>
        <p:nvSpPr>
          <p:cNvPr id="18" name="CasellaDiTesto 17">
            <a:extLst>
              <a:ext uri="{FF2B5EF4-FFF2-40B4-BE49-F238E27FC236}">
                <a16:creationId xmlns:a16="http://schemas.microsoft.com/office/drawing/2014/main" id="{041E9934-49EF-D26B-3D46-4F8F6F8B30DA}"/>
              </a:ext>
            </a:extLst>
          </p:cNvPr>
          <p:cNvSpPr txBox="1"/>
          <p:nvPr/>
        </p:nvSpPr>
        <p:spPr>
          <a:xfrm>
            <a:off x="552674" y="2093372"/>
            <a:ext cx="5904656" cy="369332"/>
          </a:xfrm>
          <a:prstGeom prst="rect">
            <a:avLst/>
          </a:prstGeom>
          <a:noFill/>
        </p:spPr>
        <p:txBody>
          <a:bodyPr wrap="square" rtlCol="0">
            <a:spAutoFit/>
          </a:bodyPr>
          <a:lstStyle/>
          <a:p>
            <a:r>
              <a:rPr lang="it-IT" dirty="0"/>
              <a:t>Effetti della gestione del suolo sui microrganismi</a:t>
            </a:r>
          </a:p>
        </p:txBody>
      </p:sp>
      <p:sp>
        <p:nvSpPr>
          <p:cNvPr id="19" name="Freccia in giù 18">
            <a:extLst>
              <a:ext uri="{FF2B5EF4-FFF2-40B4-BE49-F238E27FC236}">
                <a16:creationId xmlns:a16="http://schemas.microsoft.com/office/drawing/2014/main" id="{4A7AEA59-DC56-DCB6-AD1F-2AFF15A61222}"/>
              </a:ext>
            </a:extLst>
          </p:cNvPr>
          <p:cNvSpPr/>
          <p:nvPr/>
        </p:nvSpPr>
        <p:spPr>
          <a:xfrm>
            <a:off x="3208586" y="7041108"/>
            <a:ext cx="1008112" cy="763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in giù 19">
            <a:extLst>
              <a:ext uri="{FF2B5EF4-FFF2-40B4-BE49-F238E27FC236}">
                <a16:creationId xmlns:a16="http://schemas.microsoft.com/office/drawing/2014/main" id="{AFC2BE15-0D86-63A1-BB74-9ABCB65BABC4}"/>
              </a:ext>
            </a:extLst>
          </p:cNvPr>
          <p:cNvSpPr/>
          <p:nvPr/>
        </p:nvSpPr>
        <p:spPr>
          <a:xfrm>
            <a:off x="10419195" y="7041108"/>
            <a:ext cx="1008112" cy="763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DD29607B-6C5B-8257-9587-FFF4ABE4776E}"/>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
        <p:nvSpPr>
          <p:cNvPr id="22" name="CasellaDiTesto 21">
            <a:extLst>
              <a:ext uri="{FF2B5EF4-FFF2-40B4-BE49-F238E27FC236}">
                <a16:creationId xmlns:a16="http://schemas.microsoft.com/office/drawing/2014/main" id="{D144EEB7-FF2B-0D85-D1FF-A4DA24A92F62}"/>
              </a:ext>
            </a:extLst>
          </p:cNvPr>
          <p:cNvSpPr txBox="1"/>
          <p:nvPr/>
        </p:nvSpPr>
        <p:spPr>
          <a:xfrm>
            <a:off x="13133243" y="6717942"/>
            <a:ext cx="1440160" cy="646331"/>
          </a:xfrm>
          <a:prstGeom prst="rect">
            <a:avLst/>
          </a:prstGeom>
          <a:noFill/>
        </p:spPr>
        <p:txBody>
          <a:bodyPr wrap="square" rtlCol="0">
            <a:spAutoFit/>
          </a:bodyPr>
          <a:lstStyle/>
          <a:p>
            <a:r>
              <a:rPr lang="it-IT" dirty="0"/>
              <a:t>g= inerbito; m= lavorato</a:t>
            </a:r>
          </a:p>
        </p:txBody>
      </p:sp>
    </p:spTree>
    <p:extLst>
      <p:ext uri="{BB962C8B-B14F-4D97-AF65-F5344CB8AC3E}">
        <p14:creationId xmlns:p14="http://schemas.microsoft.com/office/powerpoint/2010/main" val="3145167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soil biodiversity"/>
          <p:cNvPicPr>
            <a:picLocks noChangeAspect="1" noChangeArrowheads="1"/>
          </p:cNvPicPr>
          <p:nvPr/>
        </p:nvPicPr>
        <p:blipFill>
          <a:blip r:embed="rId2" cstate="print"/>
          <a:srcRect/>
          <a:stretch>
            <a:fillRect/>
          </a:stretch>
        </p:blipFill>
        <p:spPr bwMode="auto">
          <a:xfrm>
            <a:off x="0" y="0"/>
            <a:ext cx="14788570" cy="10337800"/>
          </a:xfrm>
          <a:prstGeom prst="rect">
            <a:avLst/>
          </a:prstGeom>
          <a:noFill/>
        </p:spPr>
      </p:pic>
      <p:sp>
        <p:nvSpPr>
          <p:cNvPr id="4" name="CasellaDiTesto 3">
            <a:extLst>
              <a:ext uri="{FF2B5EF4-FFF2-40B4-BE49-F238E27FC236}">
                <a16:creationId xmlns:a16="http://schemas.microsoft.com/office/drawing/2014/main" id="{C86262E4-8287-4861-A316-86DD37A5811D}"/>
              </a:ext>
            </a:extLst>
          </p:cNvPr>
          <p:cNvSpPr txBox="1"/>
          <p:nvPr/>
        </p:nvSpPr>
        <p:spPr>
          <a:xfrm>
            <a:off x="1336378" y="4952876"/>
            <a:ext cx="12025336" cy="1323439"/>
          </a:xfrm>
          <a:prstGeom prst="rect">
            <a:avLst/>
          </a:prstGeom>
          <a:noFill/>
        </p:spPr>
        <p:txBody>
          <a:bodyPr wrap="square" rtlCol="0">
            <a:spAutoFit/>
          </a:bodyPr>
          <a:lstStyle/>
          <a:p>
            <a:r>
              <a:rPr lang="it-IT" sz="8000" b="1" dirty="0">
                <a:solidFill>
                  <a:schemeClr val="bg1"/>
                </a:solidFill>
              </a:rPr>
              <a:t>GRAZIE per l’attenzione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1B41AAF-5F38-4EA1-BF6B-9B406CB2CC92}"/>
              </a:ext>
            </a:extLst>
          </p:cNvPr>
          <p:cNvSpPr>
            <a:spLocks noGrp="1"/>
          </p:cNvSpPr>
          <p:nvPr>
            <p:ph type="sldNum" sz="quarter" idx="10"/>
          </p:nvPr>
        </p:nvSpPr>
        <p:spPr/>
        <p:txBody>
          <a:bodyPr/>
          <a:lstStyle/>
          <a:p>
            <a:pPr>
              <a:defRPr/>
            </a:pPr>
            <a:fld id="{D79E46D6-6784-4371-B6CA-74DA23CC22CB}" type="slidenum">
              <a:rPr lang="en-US" smtClean="0"/>
              <a:pPr>
                <a:defRPr/>
              </a:pPr>
              <a:t>3</a:t>
            </a:fld>
            <a:endParaRPr lang="en-US" dirty="0"/>
          </a:p>
        </p:txBody>
      </p:sp>
      <p:pic>
        <p:nvPicPr>
          <p:cNvPr id="1026" name="Picture 2" descr="I 17 obiettivi di sviluppo sostenibile dell'agenda 2030.">
            <a:extLst>
              <a:ext uri="{FF2B5EF4-FFF2-40B4-BE49-F238E27FC236}">
                <a16:creationId xmlns:a16="http://schemas.microsoft.com/office/drawing/2014/main" id="{A34981DF-5759-46D5-AA67-7DF656143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39" y="1649462"/>
            <a:ext cx="12539048" cy="64717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1BBE7B-77FD-4F11-8FF3-F26FB5F08EC3}"/>
              </a:ext>
            </a:extLst>
          </p:cNvPr>
          <p:cNvSpPr txBox="1">
            <a:spLocks noChangeArrowheads="1"/>
          </p:cNvSpPr>
          <p:nvPr/>
        </p:nvSpPr>
        <p:spPr>
          <a:xfrm>
            <a:off x="256258" y="158364"/>
            <a:ext cx="13857226" cy="821980"/>
          </a:xfrm>
          <a:prstGeom prst="rect">
            <a:avLst/>
          </a:prstGeom>
          <a:noFill/>
        </p:spPr>
        <p:txBody>
          <a:bodyPr lIns="143469" tIns="71735" rIns="143469" bIns="71735">
            <a:spAutoFit/>
          </a:bodyPr>
          <a:lstStyle>
            <a:defPPr>
              <a:defRPr lang="en-US"/>
            </a:defPPr>
            <a:lvl1pPr>
              <a:defRPr sz="4400" b="1" kern="0">
                <a:solidFill>
                  <a:schemeClr val="tx2"/>
                </a:solidFill>
                <a:latin typeface="+mj-lt"/>
                <a:ea typeface="+mj-ea"/>
                <a:cs typeface="+mj-cs"/>
              </a:defRPr>
            </a:lvl1pPr>
          </a:lstStyle>
          <a:p>
            <a:r>
              <a:rPr lang="it-IT" dirty="0"/>
              <a:t>Obiettivi di sviluppo sostenibile (Agenda 2030)</a:t>
            </a:r>
          </a:p>
        </p:txBody>
      </p:sp>
      <p:sp>
        <p:nvSpPr>
          <p:cNvPr id="6" name="CasellaDiTesto 5">
            <a:extLst>
              <a:ext uri="{FF2B5EF4-FFF2-40B4-BE49-F238E27FC236}">
                <a16:creationId xmlns:a16="http://schemas.microsoft.com/office/drawing/2014/main" id="{52AFB1AD-15F0-4520-A39A-A587B8FA47F0}"/>
              </a:ext>
            </a:extLst>
          </p:cNvPr>
          <p:cNvSpPr txBox="1"/>
          <p:nvPr/>
        </p:nvSpPr>
        <p:spPr>
          <a:xfrm>
            <a:off x="467175" y="8319251"/>
            <a:ext cx="10230243" cy="954107"/>
          </a:xfrm>
          <a:prstGeom prst="rect">
            <a:avLst/>
          </a:prstGeom>
          <a:noFill/>
        </p:spPr>
        <p:txBody>
          <a:bodyPr wrap="square" rtlCol="0">
            <a:spAutoFit/>
          </a:bodyPr>
          <a:lstStyle/>
          <a:p>
            <a:r>
              <a:rPr lang="it-IT" sz="2800" dirty="0"/>
              <a:t>La metà degli obiettivi di sviluppo sostenibile individuati dall’ONU (Agenda 2030) dipende dal </a:t>
            </a:r>
            <a:r>
              <a:rPr lang="it-IT" sz="2800" b="1" dirty="0"/>
              <a:t>suolo</a:t>
            </a:r>
            <a:r>
              <a:rPr lang="it-IT" sz="2800" dirty="0"/>
              <a:t> </a:t>
            </a:r>
          </a:p>
        </p:txBody>
      </p:sp>
      <p:pic>
        <p:nvPicPr>
          <p:cNvPr id="8" name="Picture 2" descr="http://www.fareprevenzione.it/wp-content/uploads/2014/10/ok-icon_17-1009133509.jpg">
            <a:extLst>
              <a:ext uri="{FF2B5EF4-FFF2-40B4-BE49-F238E27FC236}">
                <a16:creationId xmlns:a16="http://schemas.microsoft.com/office/drawing/2014/main" id="{06C6DD45-3588-4A4B-BE24-D28683B1920D}"/>
              </a:ext>
            </a:extLst>
          </p:cNvPr>
          <p:cNvPicPr>
            <a:picLocks noChangeAspect="1" noChangeArrowheads="1"/>
          </p:cNvPicPr>
          <p:nvPr/>
        </p:nvPicPr>
        <p:blipFill>
          <a:blip r:embed="rId3"/>
          <a:srcRect/>
          <a:stretch>
            <a:fillRect/>
          </a:stretch>
        </p:blipFill>
        <p:spPr bwMode="auto">
          <a:xfrm>
            <a:off x="6080715" y="1601620"/>
            <a:ext cx="528051" cy="528051"/>
          </a:xfrm>
          <a:prstGeom prst="rect">
            <a:avLst/>
          </a:prstGeom>
          <a:noFill/>
          <a:ln w="9525">
            <a:noFill/>
            <a:miter lim="800000"/>
            <a:headEnd/>
            <a:tailEnd/>
          </a:ln>
        </p:spPr>
      </p:pic>
      <p:pic>
        <p:nvPicPr>
          <p:cNvPr id="9" name="Picture 2" descr="http://www.fareprevenzione.it/wp-content/uploads/2014/10/ok-icon_17-1009133509.jpg">
            <a:extLst>
              <a:ext uri="{FF2B5EF4-FFF2-40B4-BE49-F238E27FC236}">
                <a16:creationId xmlns:a16="http://schemas.microsoft.com/office/drawing/2014/main" id="{6BCD335A-592D-4F04-B365-8DFCB4B5337A}"/>
              </a:ext>
            </a:extLst>
          </p:cNvPr>
          <p:cNvPicPr>
            <a:picLocks noChangeAspect="1" noChangeArrowheads="1"/>
          </p:cNvPicPr>
          <p:nvPr/>
        </p:nvPicPr>
        <p:blipFill>
          <a:blip r:embed="rId3"/>
          <a:srcRect/>
          <a:stretch>
            <a:fillRect/>
          </a:stretch>
        </p:blipFill>
        <p:spPr bwMode="auto">
          <a:xfrm>
            <a:off x="4048690" y="1570697"/>
            <a:ext cx="528051" cy="528051"/>
          </a:xfrm>
          <a:prstGeom prst="rect">
            <a:avLst/>
          </a:prstGeom>
          <a:noFill/>
          <a:ln w="9525">
            <a:noFill/>
            <a:miter lim="800000"/>
            <a:headEnd/>
            <a:tailEnd/>
          </a:ln>
        </p:spPr>
      </p:pic>
      <p:pic>
        <p:nvPicPr>
          <p:cNvPr id="10" name="Picture 2" descr="http://www.fareprevenzione.it/wp-content/uploads/2014/10/ok-icon_17-1009133509.jpg">
            <a:extLst>
              <a:ext uri="{FF2B5EF4-FFF2-40B4-BE49-F238E27FC236}">
                <a16:creationId xmlns:a16="http://schemas.microsoft.com/office/drawing/2014/main" id="{7D270EBC-1269-4C85-A3D6-5046F62BD31D}"/>
              </a:ext>
            </a:extLst>
          </p:cNvPr>
          <p:cNvPicPr>
            <a:picLocks noChangeAspect="1" noChangeArrowheads="1"/>
          </p:cNvPicPr>
          <p:nvPr/>
        </p:nvPicPr>
        <p:blipFill>
          <a:blip r:embed="rId3"/>
          <a:srcRect/>
          <a:stretch>
            <a:fillRect/>
          </a:stretch>
        </p:blipFill>
        <p:spPr bwMode="auto">
          <a:xfrm>
            <a:off x="12350240" y="1649465"/>
            <a:ext cx="528051" cy="528051"/>
          </a:xfrm>
          <a:prstGeom prst="rect">
            <a:avLst/>
          </a:prstGeom>
          <a:noFill/>
          <a:ln w="9525">
            <a:noFill/>
            <a:miter lim="800000"/>
            <a:headEnd/>
            <a:tailEnd/>
          </a:ln>
        </p:spPr>
      </p:pic>
      <p:pic>
        <p:nvPicPr>
          <p:cNvPr id="11" name="Picture 2" descr="http://www.fareprevenzione.it/wp-content/uploads/2014/10/ok-icon_17-1009133509.jpg">
            <a:extLst>
              <a:ext uri="{FF2B5EF4-FFF2-40B4-BE49-F238E27FC236}">
                <a16:creationId xmlns:a16="http://schemas.microsoft.com/office/drawing/2014/main" id="{FEC6FFE8-3158-416D-9FA4-3A0E15C27010}"/>
              </a:ext>
            </a:extLst>
          </p:cNvPr>
          <p:cNvPicPr>
            <a:picLocks noChangeAspect="1" noChangeArrowheads="1"/>
          </p:cNvPicPr>
          <p:nvPr/>
        </p:nvPicPr>
        <p:blipFill>
          <a:blip r:embed="rId3"/>
          <a:srcRect/>
          <a:stretch>
            <a:fillRect/>
          </a:stretch>
        </p:blipFill>
        <p:spPr bwMode="auto">
          <a:xfrm>
            <a:off x="1985479" y="3872760"/>
            <a:ext cx="528051" cy="528051"/>
          </a:xfrm>
          <a:prstGeom prst="rect">
            <a:avLst/>
          </a:prstGeom>
          <a:noFill/>
          <a:ln w="9525">
            <a:noFill/>
            <a:miter lim="800000"/>
            <a:headEnd/>
            <a:tailEnd/>
          </a:ln>
        </p:spPr>
      </p:pic>
      <p:pic>
        <p:nvPicPr>
          <p:cNvPr id="12" name="Picture 2" descr="http://www.fareprevenzione.it/wp-content/uploads/2014/10/ok-icon_17-1009133509.jpg">
            <a:extLst>
              <a:ext uri="{FF2B5EF4-FFF2-40B4-BE49-F238E27FC236}">
                <a16:creationId xmlns:a16="http://schemas.microsoft.com/office/drawing/2014/main" id="{43C97062-6871-4434-A118-4388B3BB7F39}"/>
              </a:ext>
            </a:extLst>
          </p:cNvPr>
          <p:cNvPicPr>
            <a:picLocks noChangeAspect="1" noChangeArrowheads="1"/>
          </p:cNvPicPr>
          <p:nvPr/>
        </p:nvPicPr>
        <p:blipFill>
          <a:blip r:embed="rId3"/>
          <a:srcRect/>
          <a:stretch>
            <a:fillRect/>
          </a:stretch>
        </p:blipFill>
        <p:spPr bwMode="auto">
          <a:xfrm>
            <a:off x="12401619" y="3896223"/>
            <a:ext cx="528051" cy="528051"/>
          </a:xfrm>
          <a:prstGeom prst="rect">
            <a:avLst/>
          </a:prstGeom>
          <a:noFill/>
          <a:ln w="9525">
            <a:noFill/>
            <a:miter lim="800000"/>
            <a:headEnd/>
            <a:tailEnd/>
          </a:ln>
        </p:spPr>
      </p:pic>
      <p:pic>
        <p:nvPicPr>
          <p:cNvPr id="13" name="Picture 2" descr="http://www.fareprevenzione.it/wp-content/uploads/2014/10/ok-icon_17-1009133509.jpg">
            <a:extLst>
              <a:ext uri="{FF2B5EF4-FFF2-40B4-BE49-F238E27FC236}">
                <a16:creationId xmlns:a16="http://schemas.microsoft.com/office/drawing/2014/main" id="{30AA898C-C9A7-44D3-AD33-8CC477D4CCAE}"/>
              </a:ext>
            </a:extLst>
          </p:cNvPr>
          <p:cNvPicPr>
            <a:picLocks noChangeAspect="1" noChangeArrowheads="1"/>
          </p:cNvPicPr>
          <p:nvPr/>
        </p:nvPicPr>
        <p:blipFill>
          <a:blip r:embed="rId3"/>
          <a:srcRect/>
          <a:stretch>
            <a:fillRect/>
          </a:stretch>
        </p:blipFill>
        <p:spPr bwMode="auto">
          <a:xfrm>
            <a:off x="1980195" y="5916677"/>
            <a:ext cx="528051" cy="528051"/>
          </a:xfrm>
          <a:prstGeom prst="rect">
            <a:avLst/>
          </a:prstGeom>
          <a:noFill/>
          <a:ln w="9525">
            <a:noFill/>
            <a:miter lim="800000"/>
            <a:headEnd/>
            <a:tailEnd/>
          </a:ln>
        </p:spPr>
      </p:pic>
      <p:pic>
        <p:nvPicPr>
          <p:cNvPr id="14" name="Picture 2" descr="http://www.fareprevenzione.it/wp-content/uploads/2014/10/ok-icon_17-1009133509.jpg">
            <a:extLst>
              <a:ext uri="{FF2B5EF4-FFF2-40B4-BE49-F238E27FC236}">
                <a16:creationId xmlns:a16="http://schemas.microsoft.com/office/drawing/2014/main" id="{AC006269-8C06-4F34-AB62-11D34D22A89F}"/>
              </a:ext>
            </a:extLst>
          </p:cNvPr>
          <p:cNvPicPr>
            <a:picLocks noChangeAspect="1" noChangeArrowheads="1"/>
          </p:cNvPicPr>
          <p:nvPr/>
        </p:nvPicPr>
        <p:blipFill>
          <a:blip r:embed="rId3"/>
          <a:srcRect/>
          <a:stretch>
            <a:fillRect/>
          </a:stretch>
        </p:blipFill>
        <p:spPr bwMode="auto">
          <a:xfrm>
            <a:off x="4072685" y="5891177"/>
            <a:ext cx="528051" cy="528051"/>
          </a:xfrm>
          <a:prstGeom prst="rect">
            <a:avLst/>
          </a:prstGeom>
          <a:noFill/>
          <a:ln w="9525">
            <a:noFill/>
            <a:miter lim="800000"/>
            <a:headEnd/>
            <a:tailEnd/>
          </a:ln>
        </p:spPr>
      </p:pic>
      <p:pic>
        <p:nvPicPr>
          <p:cNvPr id="15" name="Picture 2" descr="http://www.fareprevenzione.it/wp-content/uploads/2014/10/ok-icon_17-1009133509.jpg">
            <a:extLst>
              <a:ext uri="{FF2B5EF4-FFF2-40B4-BE49-F238E27FC236}">
                <a16:creationId xmlns:a16="http://schemas.microsoft.com/office/drawing/2014/main" id="{C6A732EC-B040-498B-8280-DE50BCB7FD16}"/>
              </a:ext>
            </a:extLst>
          </p:cNvPr>
          <p:cNvPicPr>
            <a:picLocks noChangeAspect="1" noChangeArrowheads="1"/>
          </p:cNvPicPr>
          <p:nvPr/>
        </p:nvPicPr>
        <p:blipFill>
          <a:blip r:embed="rId3"/>
          <a:srcRect/>
          <a:stretch>
            <a:fillRect/>
          </a:stretch>
        </p:blipFill>
        <p:spPr bwMode="auto">
          <a:xfrm>
            <a:off x="6136922" y="5891177"/>
            <a:ext cx="528051" cy="528051"/>
          </a:xfrm>
          <a:prstGeom prst="rect">
            <a:avLst/>
          </a:prstGeom>
          <a:noFill/>
          <a:ln w="9525">
            <a:noFill/>
            <a:miter lim="800000"/>
            <a:headEnd/>
            <a:tailEnd/>
          </a:ln>
        </p:spPr>
      </p:pic>
      <p:sp>
        <p:nvSpPr>
          <p:cNvPr id="16" name="Rettangolo arrotondato 6">
            <a:extLst>
              <a:ext uri="{FF2B5EF4-FFF2-40B4-BE49-F238E27FC236}">
                <a16:creationId xmlns:a16="http://schemas.microsoft.com/office/drawing/2014/main" id="{FD8B85FC-D55D-41D7-9743-8E1982580588}"/>
              </a:ext>
            </a:extLst>
          </p:cNvPr>
          <p:cNvSpPr/>
          <p:nvPr/>
        </p:nvSpPr>
        <p:spPr>
          <a:xfrm>
            <a:off x="339243" y="8121228"/>
            <a:ext cx="9494080" cy="136815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29CA52A1-FE1D-FF88-AAE7-5A0AC591A57C}"/>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218988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isultati immagini per soil ecosystem services"/>
          <p:cNvPicPr>
            <a:picLocks noChangeAspect="1" noChangeArrowheads="1"/>
          </p:cNvPicPr>
          <p:nvPr/>
        </p:nvPicPr>
        <p:blipFill>
          <a:blip r:embed="rId2" cstate="print"/>
          <a:srcRect/>
          <a:stretch>
            <a:fillRect/>
          </a:stretch>
        </p:blipFill>
        <p:spPr bwMode="auto">
          <a:xfrm>
            <a:off x="200428" y="1493958"/>
            <a:ext cx="9724555" cy="7923414"/>
          </a:xfrm>
          <a:prstGeom prst="rect">
            <a:avLst/>
          </a:prstGeom>
          <a:noFill/>
        </p:spPr>
      </p:pic>
      <p:sp>
        <p:nvSpPr>
          <p:cNvPr id="3" name="Rectangle 4"/>
          <p:cNvSpPr txBox="1">
            <a:spLocks noChangeArrowheads="1"/>
          </p:cNvSpPr>
          <p:nvPr/>
        </p:nvSpPr>
        <p:spPr>
          <a:xfrm>
            <a:off x="256258" y="158364"/>
            <a:ext cx="13857226" cy="821980"/>
          </a:xfrm>
          <a:prstGeom prst="rect">
            <a:avLst/>
          </a:prstGeom>
          <a:noFill/>
        </p:spPr>
        <p:txBody>
          <a:bodyPr lIns="143469" tIns="71735" rIns="143469" bIns="71735">
            <a:spAutoFit/>
          </a:bodyPr>
          <a:lstStyle>
            <a:defPPr>
              <a:defRPr lang="en-US"/>
            </a:defPPr>
            <a:lvl1pPr>
              <a:defRPr sz="4400" b="1" kern="0">
                <a:solidFill>
                  <a:schemeClr val="tx2"/>
                </a:solidFill>
                <a:latin typeface="+mj-lt"/>
                <a:ea typeface="+mj-ea"/>
                <a:cs typeface="+mj-cs"/>
              </a:defRPr>
            </a:lvl1pPr>
          </a:lstStyle>
          <a:p>
            <a:r>
              <a:rPr lang="it-IT" dirty="0"/>
              <a:t>I servizi ecosistemici del suolo</a:t>
            </a:r>
          </a:p>
        </p:txBody>
      </p:sp>
      <p:sp>
        <p:nvSpPr>
          <p:cNvPr id="2" name="CasellaDiTesto 1">
            <a:extLst>
              <a:ext uri="{FF2B5EF4-FFF2-40B4-BE49-F238E27FC236}">
                <a16:creationId xmlns:a16="http://schemas.microsoft.com/office/drawing/2014/main" id="{853AB5A4-2787-7953-AAFC-6935B5564B49}"/>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456242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isultati immagini per soil ecosystem services"/>
          <p:cNvPicPr>
            <a:picLocks noChangeAspect="1" noChangeArrowheads="1"/>
          </p:cNvPicPr>
          <p:nvPr/>
        </p:nvPicPr>
        <p:blipFill>
          <a:blip r:embed="rId2" cstate="print"/>
          <a:srcRect/>
          <a:stretch>
            <a:fillRect/>
          </a:stretch>
        </p:blipFill>
        <p:spPr bwMode="auto">
          <a:xfrm>
            <a:off x="200428" y="1493958"/>
            <a:ext cx="9724555" cy="7923414"/>
          </a:xfrm>
          <a:prstGeom prst="rect">
            <a:avLst/>
          </a:prstGeom>
          <a:noFill/>
        </p:spPr>
      </p:pic>
      <p:sp>
        <p:nvSpPr>
          <p:cNvPr id="3" name="Rectangle 4"/>
          <p:cNvSpPr txBox="1">
            <a:spLocks noChangeArrowheads="1"/>
          </p:cNvSpPr>
          <p:nvPr/>
        </p:nvSpPr>
        <p:spPr>
          <a:xfrm>
            <a:off x="256258" y="158364"/>
            <a:ext cx="13857226" cy="821980"/>
          </a:xfrm>
          <a:prstGeom prst="rect">
            <a:avLst/>
          </a:prstGeom>
          <a:noFill/>
        </p:spPr>
        <p:txBody>
          <a:bodyPr lIns="143469" tIns="71735" rIns="143469" bIns="71735">
            <a:spAutoFit/>
          </a:bodyPr>
          <a:lstStyle>
            <a:defPPr>
              <a:defRPr lang="en-US"/>
            </a:defPPr>
            <a:lvl1pPr>
              <a:defRPr sz="4400" b="1" kern="0">
                <a:solidFill>
                  <a:schemeClr val="tx2"/>
                </a:solidFill>
                <a:latin typeface="+mj-lt"/>
                <a:ea typeface="+mj-ea"/>
                <a:cs typeface="+mj-cs"/>
              </a:defRPr>
            </a:lvl1pPr>
          </a:lstStyle>
          <a:p>
            <a:r>
              <a:rPr lang="it-IT" dirty="0"/>
              <a:t>I servizi ecosistemici del suolo</a:t>
            </a:r>
          </a:p>
        </p:txBody>
      </p:sp>
      <p:sp>
        <p:nvSpPr>
          <p:cNvPr id="4" name="CasellaDiTesto 3">
            <a:extLst>
              <a:ext uri="{FF2B5EF4-FFF2-40B4-BE49-F238E27FC236}">
                <a16:creationId xmlns:a16="http://schemas.microsoft.com/office/drawing/2014/main" id="{7133412B-2212-4659-B3CC-9A08CD57066A}"/>
              </a:ext>
            </a:extLst>
          </p:cNvPr>
          <p:cNvSpPr txBox="1"/>
          <p:nvPr/>
        </p:nvSpPr>
        <p:spPr>
          <a:xfrm>
            <a:off x="10097914" y="2342715"/>
            <a:ext cx="4320480" cy="3785652"/>
          </a:xfrm>
          <a:prstGeom prst="rect">
            <a:avLst/>
          </a:prstGeom>
          <a:noFill/>
        </p:spPr>
        <p:txBody>
          <a:bodyPr wrap="square" rtlCol="0">
            <a:spAutoFit/>
          </a:bodyPr>
          <a:lstStyle/>
          <a:p>
            <a:pPr algn="ctr"/>
            <a:r>
              <a:rPr lang="it-IT" sz="4000" dirty="0"/>
              <a:t>La maggior parte dei servizi ecosistemici del suolo dipende dalla biodiversità microbica</a:t>
            </a:r>
          </a:p>
        </p:txBody>
      </p:sp>
      <p:sp>
        <p:nvSpPr>
          <p:cNvPr id="5" name="Rettangolo arrotondato 6">
            <a:extLst>
              <a:ext uri="{FF2B5EF4-FFF2-40B4-BE49-F238E27FC236}">
                <a16:creationId xmlns:a16="http://schemas.microsoft.com/office/drawing/2014/main" id="{E9F51C9F-2762-49CC-B90D-43B14FD9E921}"/>
              </a:ext>
            </a:extLst>
          </p:cNvPr>
          <p:cNvSpPr/>
          <p:nvPr/>
        </p:nvSpPr>
        <p:spPr>
          <a:xfrm>
            <a:off x="10097914" y="2000548"/>
            <a:ext cx="4320480" cy="435153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2" descr="http://www.fareprevenzione.it/wp-content/uploads/2014/10/ok-icon_17-1009133509.jpg">
            <a:extLst>
              <a:ext uri="{FF2B5EF4-FFF2-40B4-BE49-F238E27FC236}">
                <a16:creationId xmlns:a16="http://schemas.microsoft.com/office/drawing/2014/main" id="{8D53908C-73FF-45C6-A1BE-FD36F3DB8F09}"/>
              </a:ext>
            </a:extLst>
          </p:cNvPr>
          <p:cNvPicPr>
            <a:picLocks noChangeAspect="1" noChangeArrowheads="1"/>
          </p:cNvPicPr>
          <p:nvPr/>
        </p:nvPicPr>
        <p:blipFill>
          <a:blip r:embed="rId3"/>
          <a:srcRect/>
          <a:stretch>
            <a:fillRect/>
          </a:stretch>
        </p:blipFill>
        <p:spPr bwMode="auto">
          <a:xfrm>
            <a:off x="8105133" y="1904548"/>
            <a:ext cx="528051" cy="528051"/>
          </a:xfrm>
          <a:prstGeom prst="rect">
            <a:avLst/>
          </a:prstGeom>
          <a:noFill/>
          <a:ln w="9525">
            <a:noFill/>
            <a:miter lim="800000"/>
            <a:headEnd/>
            <a:tailEnd/>
          </a:ln>
        </p:spPr>
      </p:pic>
      <p:pic>
        <p:nvPicPr>
          <p:cNvPr id="7" name="Picture 2" descr="http://www.fareprevenzione.it/wp-content/uploads/2014/10/ok-icon_17-1009133509.jpg">
            <a:extLst>
              <a:ext uri="{FF2B5EF4-FFF2-40B4-BE49-F238E27FC236}">
                <a16:creationId xmlns:a16="http://schemas.microsoft.com/office/drawing/2014/main" id="{5C5F977B-5F59-4566-80C2-369DC5ECF683}"/>
              </a:ext>
            </a:extLst>
          </p:cNvPr>
          <p:cNvPicPr>
            <a:picLocks noChangeAspect="1" noChangeArrowheads="1"/>
          </p:cNvPicPr>
          <p:nvPr/>
        </p:nvPicPr>
        <p:blipFill>
          <a:blip r:embed="rId3"/>
          <a:srcRect/>
          <a:stretch>
            <a:fillRect/>
          </a:stretch>
        </p:blipFill>
        <p:spPr bwMode="auto">
          <a:xfrm>
            <a:off x="9192774" y="3872760"/>
            <a:ext cx="528051" cy="528051"/>
          </a:xfrm>
          <a:prstGeom prst="rect">
            <a:avLst/>
          </a:prstGeom>
          <a:noFill/>
          <a:ln w="9525">
            <a:noFill/>
            <a:miter lim="800000"/>
            <a:headEnd/>
            <a:tailEnd/>
          </a:ln>
        </p:spPr>
      </p:pic>
      <p:pic>
        <p:nvPicPr>
          <p:cNvPr id="8" name="Picture 2" descr="http://www.fareprevenzione.it/wp-content/uploads/2014/10/ok-icon_17-1009133509.jpg">
            <a:extLst>
              <a:ext uri="{FF2B5EF4-FFF2-40B4-BE49-F238E27FC236}">
                <a16:creationId xmlns:a16="http://schemas.microsoft.com/office/drawing/2014/main" id="{612EC5B6-7D04-47FE-A866-9B91051205FE}"/>
              </a:ext>
            </a:extLst>
          </p:cNvPr>
          <p:cNvPicPr>
            <a:picLocks noChangeAspect="1" noChangeArrowheads="1"/>
          </p:cNvPicPr>
          <p:nvPr/>
        </p:nvPicPr>
        <p:blipFill>
          <a:blip r:embed="rId3"/>
          <a:srcRect/>
          <a:stretch>
            <a:fillRect/>
          </a:stretch>
        </p:blipFill>
        <p:spPr bwMode="auto">
          <a:xfrm>
            <a:off x="8664722" y="8315794"/>
            <a:ext cx="528051" cy="528051"/>
          </a:xfrm>
          <a:prstGeom prst="rect">
            <a:avLst/>
          </a:prstGeom>
          <a:noFill/>
          <a:ln w="9525">
            <a:noFill/>
            <a:miter lim="800000"/>
            <a:headEnd/>
            <a:tailEnd/>
          </a:ln>
        </p:spPr>
      </p:pic>
      <p:pic>
        <p:nvPicPr>
          <p:cNvPr id="9" name="Picture 2" descr="http://www.fareprevenzione.it/wp-content/uploads/2014/10/ok-icon_17-1009133509.jpg">
            <a:extLst>
              <a:ext uri="{FF2B5EF4-FFF2-40B4-BE49-F238E27FC236}">
                <a16:creationId xmlns:a16="http://schemas.microsoft.com/office/drawing/2014/main" id="{F046E8B3-47AA-498C-BC58-B105C7068802}"/>
              </a:ext>
            </a:extLst>
          </p:cNvPr>
          <p:cNvPicPr>
            <a:picLocks noChangeAspect="1" noChangeArrowheads="1"/>
          </p:cNvPicPr>
          <p:nvPr/>
        </p:nvPicPr>
        <p:blipFill>
          <a:blip r:embed="rId3"/>
          <a:srcRect/>
          <a:stretch>
            <a:fillRect/>
          </a:stretch>
        </p:blipFill>
        <p:spPr bwMode="auto">
          <a:xfrm>
            <a:off x="5781826" y="9326737"/>
            <a:ext cx="528051" cy="528051"/>
          </a:xfrm>
          <a:prstGeom prst="rect">
            <a:avLst/>
          </a:prstGeom>
          <a:noFill/>
          <a:ln w="9525">
            <a:noFill/>
            <a:miter lim="800000"/>
            <a:headEnd/>
            <a:tailEnd/>
          </a:ln>
        </p:spPr>
      </p:pic>
      <p:pic>
        <p:nvPicPr>
          <p:cNvPr id="10" name="Picture 2" descr="http://www.fareprevenzione.it/wp-content/uploads/2014/10/ok-icon_17-1009133509.jpg">
            <a:extLst>
              <a:ext uri="{FF2B5EF4-FFF2-40B4-BE49-F238E27FC236}">
                <a16:creationId xmlns:a16="http://schemas.microsoft.com/office/drawing/2014/main" id="{31DBC087-C338-4E8D-8BF5-E2F71DF754CB}"/>
              </a:ext>
            </a:extLst>
          </p:cNvPr>
          <p:cNvPicPr>
            <a:picLocks noChangeAspect="1" noChangeArrowheads="1"/>
          </p:cNvPicPr>
          <p:nvPr/>
        </p:nvPicPr>
        <p:blipFill>
          <a:blip r:embed="rId3"/>
          <a:srcRect/>
          <a:stretch>
            <a:fillRect/>
          </a:stretch>
        </p:blipFill>
        <p:spPr bwMode="auto">
          <a:xfrm>
            <a:off x="616301" y="3608733"/>
            <a:ext cx="528051" cy="528051"/>
          </a:xfrm>
          <a:prstGeom prst="rect">
            <a:avLst/>
          </a:prstGeom>
          <a:noFill/>
          <a:ln w="9525">
            <a:noFill/>
            <a:miter lim="800000"/>
            <a:headEnd/>
            <a:tailEnd/>
          </a:ln>
        </p:spPr>
      </p:pic>
      <p:pic>
        <p:nvPicPr>
          <p:cNvPr id="11" name="Picture 2" descr="http://www.fareprevenzione.it/wp-content/uploads/2014/10/ok-icon_17-1009133509.jpg">
            <a:extLst>
              <a:ext uri="{FF2B5EF4-FFF2-40B4-BE49-F238E27FC236}">
                <a16:creationId xmlns:a16="http://schemas.microsoft.com/office/drawing/2014/main" id="{0E88F91F-5BCE-4248-A5EE-DEF2081BFDD6}"/>
              </a:ext>
            </a:extLst>
          </p:cNvPr>
          <p:cNvPicPr>
            <a:picLocks noChangeAspect="1" noChangeArrowheads="1"/>
          </p:cNvPicPr>
          <p:nvPr/>
        </p:nvPicPr>
        <p:blipFill>
          <a:blip r:embed="rId3"/>
          <a:srcRect/>
          <a:stretch>
            <a:fillRect/>
          </a:stretch>
        </p:blipFill>
        <p:spPr bwMode="auto">
          <a:xfrm>
            <a:off x="880326" y="1904548"/>
            <a:ext cx="528051" cy="528051"/>
          </a:xfrm>
          <a:prstGeom prst="rect">
            <a:avLst/>
          </a:prstGeom>
          <a:noFill/>
          <a:ln w="9525">
            <a:noFill/>
            <a:miter lim="800000"/>
            <a:headEnd/>
            <a:tailEnd/>
          </a:ln>
        </p:spPr>
      </p:pic>
      <p:pic>
        <p:nvPicPr>
          <p:cNvPr id="12" name="Picture 2" descr="http://www.fareprevenzione.it/wp-content/uploads/2014/10/ok-icon_17-1009133509.jpg">
            <a:extLst>
              <a:ext uri="{FF2B5EF4-FFF2-40B4-BE49-F238E27FC236}">
                <a16:creationId xmlns:a16="http://schemas.microsoft.com/office/drawing/2014/main" id="{215EE8C5-4353-4E3D-9D49-DF0F83389C42}"/>
              </a:ext>
            </a:extLst>
          </p:cNvPr>
          <p:cNvPicPr>
            <a:picLocks noChangeAspect="1" noChangeArrowheads="1"/>
          </p:cNvPicPr>
          <p:nvPr/>
        </p:nvPicPr>
        <p:blipFill>
          <a:blip r:embed="rId3"/>
          <a:srcRect/>
          <a:stretch>
            <a:fillRect/>
          </a:stretch>
        </p:blipFill>
        <p:spPr bwMode="auto">
          <a:xfrm>
            <a:off x="5532626" y="1056547"/>
            <a:ext cx="528051" cy="528051"/>
          </a:xfrm>
          <a:prstGeom prst="rect">
            <a:avLst/>
          </a:prstGeom>
          <a:noFill/>
          <a:ln w="9525">
            <a:noFill/>
            <a:miter lim="800000"/>
            <a:headEnd/>
            <a:tailEnd/>
          </a:ln>
        </p:spPr>
      </p:pic>
      <p:pic>
        <p:nvPicPr>
          <p:cNvPr id="13" name="Picture 2" descr="http://www.fareprevenzione.it/wp-content/uploads/2014/10/ok-icon_17-1009133509.jpg">
            <a:extLst>
              <a:ext uri="{FF2B5EF4-FFF2-40B4-BE49-F238E27FC236}">
                <a16:creationId xmlns:a16="http://schemas.microsoft.com/office/drawing/2014/main" id="{76BB41A5-3292-4B8F-83CA-EBA5D4248B25}"/>
              </a:ext>
            </a:extLst>
          </p:cNvPr>
          <p:cNvPicPr>
            <a:picLocks noChangeAspect="1" noChangeArrowheads="1"/>
          </p:cNvPicPr>
          <p:nvPr/>
        </p:nvPicPr>
        <p:blipFill>
          <a:blip r:embed="rId3"/>
          <a:srcRect/>
          <a:stretch>
            <a:fillRect/>
          </a:stretch>
        </p:blipFill>
        <p:spPr bwMode="auto">
          <a:xfrm>
            <a:off x="9245975" y="5864342"/>
            <a:ext cx="528051" cy="528051"/>
          </a:xfrm>
          <a:prstGeom prst="rect">
            <a:avLst/>
          </a:prstGeom>
          <a:noFill/>
          <a:ln w="9525">
            <a:noFill/>
            <a:miter lim="800000"/>
            <a:headEnd/>
            <a:tailEnd/>
          </a:ln>
        </p:spPr>
      </p:pic>
      <p:sp>
        <p:nvSpPr>
          <p:cNvPr id="2" name="CasellaDiTesto 1">
            <a:extLst>
              <a:ext uri="{FF2B5EF4-FFF2-40B4-BE49-F238E27FC236}">
                <a16:creationId xmlns:a16="http://schemas.microsoft.com/office/drawing/2014/main" id="{419339E3-4B07-634E-0F53-9F06D9E224A5}"/>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775081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FA9C1BE-29CB-49D1-AA30-4C46031CC0FA}"/>
              </a:ext>
            </a:extLst>
          </p:cNvPr>
          <p:cNvSpPr>
            <a:spLocks noGrp="1"/>
          </p:cNvSpPr>
          <p:nvPr>
            <p:ph type="sldNum" sz="quarter" idx="10"/>
          </p:nvPr>
        </p:nvSpPr>
        <p:spPr/>
        <p:txBody>
          <a:bodyPr/>
          <a:lstStyle/>
          <a:p>
            <a:pPr>
              <a:defRPr/>
            </a:pPr>
            <a:fld id="{D79E46D6-6784-4371-B6CA-74DA23CC22CB}" type="slidenum">
              <a:rPr lang="en-US" smtClean="0"/>
              <a:pPr>
                <a:defRPr/>
              </a:pPr>
              <a:t>6</a:t>
            </a:fld>
            <a:endParaRPr lang="en-US" dirty="0"/>
          </a:p>
        </p:txBody>
      </p:sp>
      <p:grpSp>
        <p:nvGrpSpPr>
          <p:cNvPr id="7" name="Gruppo 6">
            <a:extLst>
              <a:ext uri="{FF2B5EF4-FFF2-40B4-BE49-F238E27FC236}">
                <a16:creationId xmlns:a16="http://schemas.microsoft.com/office/drawing/2014/main" id="{CFAD5DC3-3C21-4D63-9C44-70DFA1C3C9BF}"/>
              </a:ext>
            </a:extLst>
          </p:cNvPr>
          <p:cNvGrpSpPr/>
          <p:nvPr/>
        </p:nvGrpSpPr>
        <p:grpSpPr>
          <a:xfrm>
            <a:off x="-31774" y="1568505"/>
            <a:ext cx="10369152" cy="6768748"/>
            <a:chOff x="328266" y="1326639"/>
            <a:chExt cx="11161240" cy="7410095"/>
          </a:xfrm>
        </p:grpSpPr>
        <p:pic>
          <p:nvPicPr>
            <p:cNvPr id="5" name="Immagine 4">
              <a:extLst>
                <a:ext uri="{FF2B5EF4-FFF2-40B4-BE49-F238E27FC236}">
                  <a16:creationId xmlns:a16="http://schemas.microsoft.com/office/drawing/2014/main" id="{AB44925E-7F68-445F-B134-654F382BE509}"/>
                </a:ext>
              </a:extLst>
            </p:cNvPr>
            <p:cNvPicPr>
              <a:picLocks noChangeAspect="1"/>
            </p:cNvPicPr>
            <p:nvPr/>
          </p:nvPicPr>
          <p:blipFill rotWithShape="1">
            <a:blip r:embed="rId2"/>
            <a:srcRect l="9051" t="13040" r="34775" b="22280"/>
            <a:stretch/>
          </p:blipFill>
          <p:spPr>
            <a:xfrm>
              <a:off x="328266" y="1326639"/>
              <a:ext cx="10297144" cy="7410095"/>
            </a:xfrm>
            <a:prstGeom prst="rect">
              <a:avLst/>
            </a:prstGeom>
          </p:spPr>
        </p:pic>
        <p:sp>
          <p:nvSpPr>
            <p:cNvPr id="6" name="Rettangolo 5">
              <a:extLst>
                <a:ext uri="{FF2B5EF4-FFF2-40B4-BE49-F238E27FC236}">
                  <a16:creationId xmlns:a16="http://schemas.microsoft.com/office/drawing/2014/main" id="{B1FE3543-2ADC-4590-B233-AA03D708CB2A}"/>
                </a:ext>
              </a:extLst>
            </p:cNvPr>
            <p:cNvSpPr/>
            <p:nvPr/>
          </p:nvSpPr>
          <p:spPr>
            <a:xfrm>
              <a:off x="8969226" y="1326639"/>
              <a:ext cx="2520280" cy="1970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CasellaDiTesto 7">
            <a:extLst>
              <a:ext uri="{FF2B5EF4-FFF2-40B4-BE49-F238E27FC236}">
                <a16:creationId xmlns:a16="http://schemas.microsoft.com/office/drawing/2014/main" id="{3256DA4C-C466-4441-89C0-4EFC33B10AF2}"/>
              </a:ext>
            </a:extLst>
          </p:cNvPr>
          <p:cNvSpPr txBox="1"/>
          <p:nvPr/>
        </p:nvSpPr>
        <p:spPr>
          <a:xfrm>
            <a:off x="9737879" y="2345199"/>
            <a:ext cx="4199900" cy="3416320"/>
          </a:xfrm>
          <a:prstGeom prst="rect">
            <a:avLst/>
          </a:prstGeom>
          <a:noFill/>
        </p:spPr>
        <p:txBody>
          <a:bodyPr wrap="square" rtlCol="0">
            <a:spAutoFit/>
          </a:bodyPr>
          <a:lstStyle/>
          <a:p>
            <a:pPr algn="ctr"/>
            <a:r>
              <a:rPr lang="it-IT" sz="3600" dirty="0"/>
              <a:t>Perdita di biodiversità del suolo in Europa a causa dell’agricoltura intensiva</a:t>
            </a:r>
          </a:p>
        </p:txBody>
      </p:sp>
      <p:sp>
        <p:nvSpPr>
          <p:cNvPr id="9" name="CasellaDiTesto 8">
            <a:extLst>
              <a:ext uri="{FF2B5EF4-FFF2-40B4-BE49-F238E27FC236}">
                <a16:creationId xmlns:a16="http://schemas.microsoft.com/office/drawing/2014/main" id="{1AAF64BD-68EC-4F5A-A3F4-4C736FEE21B4}"/>
              </a:ext>
            </a:extLst>
          </p:cNvPr>
          <p:cNvSpPr txBox="1"/>
          <p:nvPr/>
        </p:nvSpPr>
        <p:spPr>
          <a:xfrm>
            <a:off x="256258" y="9481957"/>
            <a:ext cx="5035177" cy="369332"/>
          </a:xfrm>
          <a:prstGeom prst="rect">
            <a:avLst/>
          </a:prstGeom>
          <a:noFill/>
        </p:spPr>
        <p:txBody>
          <a:bodyPr wrap="square" rtlCol="0">
            <a:spAutoFit/>
          </a:bodyPr>
          <a:lstStyle/>
          <a:p>
            <a:r>
              <a:rPr lang="it-IT" dirty="0" err="1"/>
              <a:t>Tsiafouli</a:t>
            </a:r>
            <a:r>
              <a:rPr lang="it-IT" dirty="0"/>
              <a:t> et al., 2014_Global </a:t>
            </a:r>
            <a:r>
              <a:rPr lang="it-IT" dirty="0" err="1"/>
              <a:t>Change</a:t>
            </a:r>
            <a:r>
              <a:rPr lang="it-IT" dirty="0"/>
              <a:t> </a:t>
            </a:r>
            <a:r>
              <a:rPr lang="it-IT" dirty="0" err="1"/>
              <a:t>Biology</a:t>
            </a:r>
            <a:endParaRPr lang="it-IT" dirty="0"/>
          </a:p>
        </p:txBody>
      </p:sp>
      <p:sp>
        <p:nvSpPr>
          <p:cNvPr id="11" name="CasellaDiTesto 10">
            <a:extLst>
              <a:ext uri="{FF2B5EF4-FFF2-40B4-BE49-F238E27FC236}">
                <a16:creationId xmlns:a16="http://schemas.microsoft.com/office/drawing/2014/main" id="{6238B7AB-B39D-49EC-89F5-5D72DB85A096}"/>
              </a:ext>
            </a:extLst>
          </p:cNvPr>
          <p:cNvSpPr txBox="1"/>
          <p:nvPr/>
        </p:nvSpPr>
        <p:spPr>
          <a:xfrm>
            <a:off x="544513" y="344364"/>
            <a:ext cx="11491912" cy="821980"/>
          </a:xfrm>
          <a:prstGeom prst="rect">
            <a:avLst/>
          </a:prstGeom>
          <a:noFill/>
        </p:spPr>
        <p:txBody>
          <a:bodyPr lIns="143469" tIns="71735" rIns="143469" bIns="71735">
            <a:spAutoFit/>
          </a:bodyPr>
          <a:lstStyle/>
          <a:p>
            <a:r>
              <a:rPr lang="it-IT" sz="4400" b="1" kern="0" dirty="0">
                <a:solidFill>
                  <a:schemeClr val="tx2"/>
                </a:solidFill>
                <a:latin typeface="+mj-lt"/>
                <a:ea typeface="+mj-ea"/>
                <a:cs typeface="+mj-cs"/>
              </a:rPr>
              <a:t>Perdita di biodiversità del suolo</a:t>
            </a:r>
          </a:p>
        </p:txBody>
      </p:sp>
      <p:sp>
        <p:nvSpPr>
          <p:cNvPr id="12" name="Rettangolo arrotondato 6">
            <a:extLst>
              <a:ext uri="{FF2B5EF4-FFF2-40B4-BE49-F238E27FC236}">
                <a16:creationId xmlns:a16="http://schemas.microsoft.com/office/drawing/2014/main" id="{BDB98D37-7EE0-447A-84E4-59D152328669}"/>
              </a:ext>
            </a:extLst>
          </p:cNvPr>
          <p:cNvSpPr/>
          <p:nvPr/>
        </p:nvSpPr>
        <p:spPr>
          <a:xfrm>
            <a:off x="9905330" y="2072556"/>
            <a:ext cx="3959592" cy="3960440"/>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03187044-BEAE-7592-A4CC-5C180339F384}"/>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1839737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596EBFF-979C-448D-B540-77C741F80FF1}"/>
              </a:ext>
            </a:extLst>
          </p:cNvPr>
          <p:cNvSpPr>
            <a:spLocks noGrp="1"/>
          </p:cNvSpPr>
          <p:nvPr>
            <p:ph type="sldNum" sz="quarter" idx="10"/>
          </p:nvPr>
        </p:nvSpPr>
        <p:spPr/>
        <p:txBody>
          <a:bodyPr/>
          <a:lstStyle/>
          <a:p>
            <a:pPr>
              <a:defRPr/>
            </a:pPr>
            <a:fld id="{D79E46D6-6784-4371-B6CA-74DA23CC22CB}" type="slidenum">
              <a:rPr lang="en-US" smtClean="0"/>
              <a:pPr>
                <a:defRPr/>
              </a:pPr>
              <a:t>7</a:t>
            </a:fld>
            <a:endParaRPr lang="en-US" dirty="0"/>
          </a:p>
        </p:txBody>
      </p:sp>
      <p:sp>
        <p:nvSpPr>
          <p:cNvPr id="3" name="Segnaposto piè di pagina 2">
            <a:extLst>
              <a:ext uri="{FF2B5EF4-FFF2-40B4-BE49-F238E27FC236}">
                <a16:creationId xmlns:a16="http://schemas.microsoft.com/office/drawing/2014/main" id="{7D4A6B0E-37F7-4092-9CC3-D13529D0D851}"/>
              </a:ext>
            </a:extLst>
          </p:cNvPr>
          <p:cNvSpPr>
            <a:spLocks noGrp="1"/>
          </p:cNvSpPr>
          <p:nvPr>
            <p:ph type="ftr" sz="quarter" idx="11"/>
          </p:nvPr>
        </p:nvSpPr>
        <p:spPr/>
        <p:txBody>
          <a:bodyPr/>
          <a:lstStyle/>
          <a:p>
            <a:pPr>
              <a:defRPr/>
            </a:pPr>
            <a:endParaRPr lang="en-GB"/>
          </a:p>
        </p:txBody>
      </p:sp>
      <p:pic>
        <p:nvPicPr>
          <p:cNvPr id="2050" name="Picture 2">
            <a:extLst>
              <a:ext uri="{FF2B5EF4-FFF2-40B4-BE49-F238E27FC236}">
                <a16:creationId xmlns:a16="http://schemas.microsoft.com/office/drawing/2014/main" id="{15414CDF-CC93-434D-896E-64B5234EF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30" y="0"/>
            <a:ext cx="16849872" cy="103378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8C4099BE-757E-4AAB-9DA5-2C023B197DFC}"/>
              </a:ext>
            </a:extLst>
          </p:cNvPr>
          <p:cNvSpPr/>
          <p:nvPr/>
        </p:nvSpPr>
        <p:spPr>
          <a:xfrm>
            <a:off x="1552402" y="200348"/>
            <a:ext cx="11311686" cy="1569660"/>
          </a:xfrm>
          <a:prstGeom prst="rect">
            <a:avLst/>
          </a:prstGeom>
        </p:spPr>
        <p:txBody>
          <a:bodyPr wrap="none">
            <a:spAutoFit/>
          </a:bodyPr>
          <a:lstStyle/>
          <a:p>
            <a:r>
              <a:rPr lang="en-US" sz="3200" dirty="0"/>
              <a:t>Ex-agricultural fields abandoned at different moments in time </a:t>
            </a:r>
          </a:p>
          <a:p>
            <a:r>
              <a:rPr lang="en-US" sz="3200" dirty="0"/>
              <a:t>(South </a:t>
            </a:r>
            <a:r>
              <a:rPr lang="en-US" sz="3200" dirty="0" err="1"/>
              <a:t>Veluwe</a:t>
            </a:r>
            <a:r>
              <a:rPr lang="en-US" sz="3200" dirty="0"/>
              <a:t> region, The Netherlands)</a:t>
            </a:r>
          </a:p>
          <a:p>
            <a:endParaRPr lang="it-IT" sz="3200" dirty="0"/>
          </a:p>
        </p:txBody>
      </p:sp>
      <p:pic>
        <p:nvPicPr>
          <p:cNvPr id="5" name="Immagine 4">
            <a:extLst>
              <a:ext uri="{FF2B5EF4-FFF2-40B4-BE49-F238E27FC236}">
                <a16:creationId xmlns:a16="http://schemas.microsoft.com/office/drawing/2014/main" id="{4ECAB28E-0A92-428B-A955-0D11FA73FDBF}"/>
              </a:ext>
            </a:extLst>
          </p:cNvPr>
          <p:cNvPicPr>
            <a:picLocks noChangeAspect="1"/>
          </p:cNvPicPr>
          <p:nvPr/>
        </p:nvPicPr>
        <p:blipFill>
          <a:blip r:embed="rId3"/>
          <a:stretch>
            <a:fillRect/>
          </a:stretch>
        </p:blipFill>
        <p:spPr>
          <a:xfrm>
            <a:off x="-535830" y="41827"/>
            <a:ext cx="1893388" cy="2174746"/>
          </a:xfrm>
          <a:prstGeom prst="rect">
            <a:avLst/>
          </a:prstGeom>
        </p:spPr>
      </p:pic>
      <p:sp>
        <p:nvSpPr>
          <p:cNvPr id="6" name="Ovale 5">
            <a:extLst>
              <a:ext uri="{FF2B5EF4-FFF2-40B4-BE49-F238E27FC236}">
                <a16:creationId xmlns:a16="http://schemas.microsoft.com/office/drawing/2014/main" id="{4A50A86B-9F27-459F-8559-75B4DBE99E8C}"/>
              </a:ext>
            </a:extLst>
          </p:cNvPr>
          <p:cNvSpPr/>
          <p:nvPr/>
        </p:nvSpPr>
        <p:spPr>
          <a:xfrm>
            <a:off x="616298" y="11364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0815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184914A-8590-413A-8E16-36A41100A806}"/>
              </a:ext>
            </a:extLst>
          </p:cNvPr>
          <p:cNvSpPr>
            <a:spLocks noGrp="1"/>
          </p:cNvSpPr>
          <p:nvPr>
            <p:ph type="sldNum" sz="quarter" idx="10"/>
          </p:nvPr>
        </p:nvSpPr>
        <p:spPr/>
        <p:txBody>
          <a:bodyPr/>
          <a:lstStyle/>
          <a:p>
            <a:pPr>
              <a:defRPr/>
            </a:pPr>
            <a:fld id="{D79E46D6-6784-4371-B6CA-74DA23CC22CB}" type="slidenum">
              <a:rPr lang="en-US" smtClean="0"/>
              <a:pPr>
                <a:defRPr/>
              </a:pPr>
              <a:t>8</a:t>
            </a:fld>
            <a:endParaRPr lang="en-US" dirty="0"/>
          </a:p>
        </p:txBody>
      </p:sp>
      <p:pic>
        <p:nvPicPr>
          <p:cNvPr id="4" name="Immagine 3">
            <a:extLst>
              <a:ext uri="{FF2B5EF4-FFF2-40B4-BE49-F238E27FC236}">
                <a16:creationId xmlns:a16="http://schemas.microsoft.com/office/drawing/2014/main" id="{72F14CAE-AD0C-4EF4-BD4B-4A2327DADC14}"/>
              </a:ext>
            </a:extLst>
          </p:cNvPr>
          <p:cNvPicPr>
            <a:picLocks noChangeAspect="1"/>
          </p:cNvPicPr>
          <p:nvPr/>
        </p:nvPicPr>
        <p:blipFill rotWithShape="1">
          <a:blip r:embed="rId2"/>
          <a:srcRect l="6951" t="12201" r="25325" b="36020"/>
          <a:stretch/>
        </p:blipFill>
        <p:spPr>
          <a:xfrm>
            <a:off x="102435" y="1712516"/>
            <a:ext cx="11207863" cy="5355818"/>
          </a:xfrm>
          <a:prstGeom prst="rect">
            <a:avLst/>
          </a:prstGeom>
        </p:spPr>
      </p:pic>
      <p:sp>
        <p:nvSpPr>
          <p:cNvPr id="5" name="CasellaDiTesto 4">
            <a:extLst>
              <a:ext uri="{FF2B5EF4-FFF2-40B4-BE49-F238E27FC236}">
                <a16:creationId xmlns:a16="http://schemas.microsoft.com/office/drawing/2014/main" id="{5B0CD153-0F81-4086-9B4F-534D64B16215}"/>
              </a:ext>
            </a:extLst>
          </p:cNvPr>
          <p:cNvSpPr txBox="1"/>
          <p:nvPr/>
        </p:nvSpPr>
        <p:spPr>
          <a:xfrm>
            <a:off x="256258" y="7473156"/>
            <a:ext cx="10153128" cy="1815882"/>
          </a:xfrm>
          <a:prstGeom prst="rect">
            <a:avLst/>
          </a:prstGeom>
          <a:noFill/>
        </p:spPr>
        <p:txBody>
          <a:bodyPr wrap="square" rtlCol="0">
            <a:spAutoFit/>
          </a:bodyPr>
          <a:lstStyle/>
          <a:p>
            <a:pPr marL="285776" indent="-285776">
              <a:buFont typeface="Arial" panose="020B0604020202020204" pitchFamily="34" charset="0"/>
              <a:buChar char="•"/>
            </a:pPr>
            <a:r>
              <a:rPr lang="it-IT" sz="2800" dirty="0"/>
              <a:t>La forza delle interazioni aumenta col tempo</a:t>
            </a:r>
          </a:p>
          <a:p>
            <a:pPr marL="285776" indent="-285776">
              <a:buFont typeface="Arial" panose="020B0604020202020204" pitchFamily="34" charset="0"/>
              <a:buChar char="•"/>
            </a:pPr>
            <a:r>
              <a:rPr lang="it-IT" sz="2800" dirty="0"/>
              <a:t>Networks con maggiore intensità hanno una maggiore efficienza nell’acquisizione di C e N e presentano meno patogeni</a:t>
            </a:r>
          </a:p>
        </p:txBody>
      </p:sp>
      <p:sp>
        <p:nvSpPr>
          <p:cNvPr id="6" name="CasellaDiTesto 5">
            <a:extLst>
              <a:ext uri="{FF2B5EF4-FFF2-40B4-BE49-F238E27FC236}">
                <a16:creationId xmlns:a16="http://schemas.microsoft.com/office/drawing/2014/main" id="{84865966-CB5A-40BA-B1CB-AFA3F0F05643}"/>
              </a:ext>
            </a:extLst>
          </p:cNvPr>
          <p:cNvSpPr txBox="1"/>
          <p:nvPr/>
        </p:nvSpPr>
        <p:spPr>
          <a:xfrm>
            <a:off x="184250" y="9480088"/>
            <a:ext cx="4896544" cy="369332"/>
          </a:xfrm>
          <a:prstGeom prst="rect">
            <a:avLst/>
          </a:prstGeom>
          <a:noFill/>
        </p:spPr>
        <p:txBody>
          <a:bodyPr wrap="square" rtlCol="0">
            <a:spAutoFit/>
          </a:bodyPr>
          <a:lstStyle/>
          <a:p>
            <a:r>
              <a:rPr lang="it-IT" dirty="0" err="1"/>
              <a:t>Morriën</a:t>
            </a:r>
            <a:r>
              <a:rPr lang="it-IT" dirty="0"/>
              <a:t> et al., 2017_Nature Communications</a:t>
            </a:r>
          </a:p>
        </p:txBody>
      </p:sp>
      <p:sp>
        <p:nvSpPr>
          <p:cNvPr id="7" name="CasellaDiTesto 6">
            <a:extLst>
              <a:ext uri="{FF2B5EF4-FFF2-40B4-BE49-F238E27FC236}">
                <a16:creationId xmlns:a16="http://schemas.microsoft.com/office/drawing/2014/main" id="{8FB14092-0A78-4217-9AD5-6714744B6B42}"/>
              </a:ext>
            </a:extLst>
          </p:cNvPr>
          <p:cNvSpPr txBox="1"/>
          <p:nvPr/>
        </p:nvSpPr>
        <p:spPr>
          <a:xfrm>
            <a:off x="544513" y="344364"/>
            <a:ext cx="11491912" cy="821980"/>
          </a:xfrm>
          <a:prstGeom prst="rect">
            <a:avLst/>
          </a:prstGeom>
          <a:noFill/>
        </p:spPr>
        <p:txBody>
          <a:bodyPr lIns="143469" tIns="71735" rIns="143469" bIns="71735">
            <a:spAutoFit/>
          </a:bodyPr>
          <a:lstStyle/>
          <a:p>
            <a:r>
              <a:rPr lang="it-IT" sz="4400" b="1" kern="0" dirty="0">
                <a:solidFill>
                  <a:schemeClr val="tx2"/>
                </a:solidFill>
                <a:latin typeface="+mj-lt"/>
                <a:ea typeface="+mj-ea"/>
                <a:cs typeface="+mj-cs"/>
              </a:rPr>
              <a:t>Resilienza della biodiversità del suolo</a:t>
            </a:r>
          </a:p>
        </p:txBody>
      </p:sp>
      <p:sp>
        <p:nvSpPr>
          <p:cNvPr id="8" name="Rettangolo 7">
            <a:extLst>
              <a:ext uri="{FF2B5EF4-FFF2-40B4-BE49-F238E27FC236}">
                <a16:creationId xmlns:a16="http://schemas.microsoft.com/office/drawing/2014/main" id="{5609028C-926E-4F78-ADAB-836B34F6A8A3}"/>
              </a:ext>
            </a:extLst>
          </p:cNvPr>
          <p:cNvSpPr/>
          <p:nvPr/>
        </p:nvSpPr>
        <p:spPr>
          <a:xfrm>
            <a:off x="11561514" y="2084745"/>
            <a:ext cx="2856284" cy="4524315"/>
          </a:xfrm>
          <a:prstGeom prst="rect">
            <a:avLst/>
          </a:prstGeom>
        </p:spPr>
        <p:txBody>
          <a:bodyPr wrap="square">
            <a:spAutoFit/>
          </a:bodyPr>
          <a:lstStyle/>
          <a:p>
            <a:r>
              <a:rPr lang="it-IT" sz="3200" dirty="0"/>
              <a:t>Networks di correlazioni tra «specie» di microrganismi del suolo in tre fasi di abbandono: </a:t>
            </a:r>
          </a:p>
          <a:p>
            <a:r>
              <a:rPr lang="it-IT" sz="3200" dirty="0"/>
              <a:t>5 anni, 15 anni  e 30 anni</a:t>
            </a:r>
          </a:p>
        </p:txBody>
      </p:sp>
      <p:sp>
        <p:nvSpPr>
          <p:cNvPr id="9" name="Rettangolo arrotondato 6">
            <a:extLst>
              <a:ext uri="{FF2B5EF4-FFF2-40B4-BE49-F238E27FC236}">
                <a16:creationId xmlns:a16="http://schemas.microsoft.com/office/drawing/2014/main" id="{5E24F9FF-85FB-460A-95EC-36ED6CD5854F}"/>
              </a:ext>
            </a:extLst>
          </p:cNvPr>
          <p:cNvSpPr/>
          <p:nvPr/>
        </p:nvSpPr>
        <p:spPr>
          <a:xfrm>
            <a:off x="11369478" y="2012734"/>
            <a:ext cx="3240360" cy="474034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8AB41934-D348-AC58-BBD3-E94159936348}"/>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280221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E2BF82B-FBAF-4EC9-A7F8-3240DD4159A6}"/>
              </a:ext>
            </a:extLst>
          </p:cNvPr>
          <p:cNvSpPr>
            <a:spLocks noGrp="1"/>
          </p:cNvSpPr>
          <p:nvPr>
            <p:ph type="sldNum" sz="quarter" idx="10"/>
          </p:nvPr>
        </p:nvSpPr>
        <p:spPr/>
        <p:txBody>
          <a:bodyPr/>
          <a:lstStyle/>
          <a:p>
            <a:pPr>
              <a:defRPr/>
            </a:pPr>
            <a:fld id="{D79E46D6-6784-4371-B6CA-74DA23CC22CB}" type="slidenum">
              <a:rPr lang="en-US" smtClean="0"/>
              <a:pPr>
                <a:defRPr/>
              </a:pPr>
              <a:t>9</a:t>
            </a:fld>
            <a:endParaRPr lang="en-US" dirty="0"/>
          </a:p>
        </p:txBody>
      </p:sp>
      <p:pic>
        <p:nvPicPr>
          <p:cNvPr id="5" name="Immagine 4">
            <a:extLst>
              <a:ext uri="{FF2B5EF4-FFF2-40B4-BE49-F238E27FC236}">
                <a16:creationId xmlns:a16="http://schemas.microsoft.com/office/drawing/2014/main" id="{CD24F082-5057-4560-94B3-80FDF3F30D64}"/>
              </a:ext>
            </a:extLst>
          </p:cNvPr>
          <p:cNvPicPr>
            <a:picLocks noChangeAspect="1"/>
          </p:cNvPicPr>
          <p:nvPr/>
        </p:nvPicPr>
        <p:blipFill rotWithShape="1">
          <a:blip r:embed="rId2"/>
          <a:srcRect l="12200" t="21441" r="29000" b="14721"/>
          <a:stretch/>
        </p:blipFill>
        <p:spPr>
          <a:xfrm>
            <a:off x="400276" y="1352479"/>
            <a:ext cx="11187128" cy="7591265"/>
          </a:xfrm>
          <a:prstGeom prst="rect">
            <a:avLst/>
          </a:prstGeom>
        </p:spPr>
      </p:pic>
      <p:sp>
        <p:nvSpPr>
          <p:cNvPr id="6" name="Rettangolo 5">
            <a:extLst>
              <a:ext uri="{FF2B5EF4-FFF2-40B4-BE49-F238E27FC236}">
                <a16:creationId xmlns:a16="http://schemas.microsoft.com/office/drawing/2014/main" id="{FBAE68C8-311C-4BB8-BDB5-3268A9B5F6EA}"/>
              </a:ext>
            </a:extLst>
          </p:cNvPr>
          <p:cNvSpPr/>
          <p:nvPr/>
        </p:nvSpPr>
        <p:spPr>
          <a:xfrm>
            <a:off x="112242" y="9440271"/>
            <a:ext cx="7385050" cy="369332"/>
          </a:xfrm>
          <a:prstGeom prst="rect">
            <a:avLst/>
          </a:prstGeom>
        </p:spPr>
        <p:txBody>
          <a:bodyPr>
            <a:spAutoFit/>
          </a:bodyPr>
          <a:lstStyle/>
          <a:p>
            <a:r>
              <a:rPr lang="en-US" dirty="0">
                <a:solidFill>
                  <a:srgbClr val="222222"/>
                </a:solidFill>
                <a:latin typeface="Arial" panose="020B0604020202020204" pitchFamily="34" charset="0"/>
              </a:rPr>
              <a:t>Bender, et al. (2016). </a:t>
            </a:r>
            <a:r>
              <a:rPr lang="en-US" i="1" dirty="0">
                <a:solidFill>
                  <a:srgbClr val="222222"/>
                </a:solidFill>
                <a:latin typeface="Arial" panose="020B0604020202020204" pitchFamily="34" charset="0"/>
              </a:rPr>
              <a:t>Trends in ecology &amp; evolution</a:t>
            </a:r>
            <a:r>
              <a:rPr lang="en-US" dirty="0">
                <a:solidFill>
                  <a:srgbClr val="222222"/>
                </a:solidFill>
                <a:latin typeface="Arial" panose="020B0604020202020204" pitchFamily="34" charset="0"/>
              </a:rPr>
              <a:t>, </a:t>
            </a:r>
            <a:r>
              <a:rPr lang="en-US" i="1" dirty="0">
                <a:solidFill>
                  <a:srgbClr val="222222"/>
                </a:solidFill>
                <a:latin typeface="Arial" panose="020B0604020202020204" pitchFamily="34" charset="0"/>
              </a:rPr>
              <a:t>31</a:t>
            </a:r>
            <a:r>
              <a:rPr lang="en-US" dirty="0">
                <a:solidFill>
                  <a:srgbClr val="222222"/>
                </a:solidFill>
                <a:latin typeface="Arial" panose="020B0604020202020204" pitchFamily="34" charset="0"/>
              </a:rPr>
              <a:t>(6), 440-452.</a:t>
            </a:r>
            <a:endParaRPr lang="it-IT" dirty="0"/>
          </a:p>
        </p:txBody>
      </p:sp>
      <p:sp>
        <p:nvSpPr>
          <p:cNvPr id="7" name="CasellaDiTesto 6">
            <a:extLst>
              <a:ext uri="{FF2B5EF4-FFF2-40B4-BE49-F238E27FC236}">
                <a16:creationId xmlns:a16="http://schemas.microsoft.com/office/drawing/2014/main" id="{435233CB-6E06-46A6-BD75-3FE4E7FC0873}"/>
              </a:ext>
            </a:extLst>
          </p:cNvPr>
          <p:cNvSpPr txBox="1"/>
          <p:nvPr/>
        </p:nvSpPr>
        <p:spPr>
          <a:xfrm>
            <a:off x="544513" y="344364"/>
            <a:ext cx="11491912" cy="821980"/>
          </a:xfrm>
          <a:prstGeom prst="rect">
            <a:avLst/>
          </a:prstGeom>
          <a:noFill/>
        </p:spPr>
        <p:txBody>
          <a:bodyPr lIns="143469" tIns="71735" rIns="143469" bIns="71735">
            <a:spAutoFit/>
          </a:bodyPr>
          <a:lstStyle/>
          <a:p>
            <a:r>
              <a:rPr lang="it-IT" sz="4400" b="1" kern="0" dirty="0">
                <a:solidFill>
                  <a:schemeClr val="tx2"/>
                </a:solidFill>
                <a:latin typeface="+mj-lt"/>
                <a:ea typeface="+mj-ea"/>
                <a:cs typeface="+mj-cs"/>
              </a:rPr>
              <a:t>Verso un’agricoltura sostenibile</a:t>
            </a:r>
          </a:p>
        </p:txBody>
      </p:sp>
      <p:sp>
        <p:nvSpPr>
          <p:cNvPr id="8" name="Rettangolo 7">
            <a:extLst>
              <a:ext uri="{FF2B5EF4-FFF2-40B4-BE49-F238E27FC236}">
                <a16:creationId xmlns:a16="http://schemas.microsoft.com/office/drawing/2014/main" id="{5CA752D6-BC4B-4616-9CB2-59339F355CBE}"/>
              </a:ext>
            </a:extLst>
          </p:cNvPr>
          <p:cNvSpPr/>
          <p:nvPr/>
        </p:nvSpPr>
        <p:spPr>
          <a:xfrm>
            <a:off x="112246" y="7257132"/>
            <a:ext cx="4824535" cy="1938992"/>
          </a:xfrm>
          <a:prstGeom prst="rect">
            <a:avLst/>
          </a:prstGeom>
        </p:spPr>
        <p:txBody>
          <a:bodyPr wrap="square">
            <a:spAutoFit/>
          </a:bodyPr>
          <a:lstStyle/>
          <a:p>
            <a:r>
              <a:rPr lang="en-US" sz="2400" b="1" dirty="0" err="1">
                <a:solidFill>
                  <a:srgbClr val="000000"/>
                </a:solidFill>
                <a:latin typeface="ACHEM K+ Adv O T 6e 5d 2ec 0"/>
              </a:rPr>
              <a:t>Sistemi</a:t>
            </a:r>
            <a:r>
              <a:rPr lang="en-US" sz="2400" b="1" dirty="0">
                <a:solidFill>
                  <a:srgbClr val="000000"/>
                </a:solidFill>
                <a:latin typeface="ACHEM K+ Adv O T 6e 5d 2ec 0"/>
              </a:rPr>
              <a:t> </a:t>
            </a:r>
            <a:r>
              <a:rPr lang="en-US" sz="2400" b="1" dirty="0" err="1">
                <a:solidFill>
                  <a:srgbClr val="000000"/>
                </a:solidFill>
                <a:latin typeface="ACHEM K+ Adv O T 6e 5d 2ec 0"/>
              </a:rPr>
              <a:t>estensivi</a:t>
            </a:r>
            <a:r>
              <a:rPr lang="en-US" sz="2400" b="1" dirty="0">
                <a:solidFill>
                  <a:srgbClr val="000000"/>
                </a:solidFill>
                <a:latin typeface="ACHEM K+ Adv O T 6e 5d 2ec 0"/>
              </a:rPr>
              <a:t>:</a:t>
            </a:r>
          </a:p>
          <a:p>
            <a:endParaRPr lang="en-US" sz="2400" b="1" dirty="0">
              <a:solidFill>
                <a:srgbClr val="000000"/>
              </a:solidFill>
              <a:latin typeface="ACHEM K+ Adv O T 6e 5d 2ec 0"/>
            </a:endParaRPr>
          </a:p>
          <a:p>
            <a:pPr marL="342930" indent="-342930">
              <a:buFont typeface="Arial" panose="020B0604020202020204" pitchFamily="34" charset="0"/>
              <a:buChar char="•"/>
            </a:pPr>
            <a:r>
              <a:rPr lang="en-US" sz="2400" dirty="0" err="1">
                <a:solidFill>
                  <a:srgbClr val="000000"/>
                </a:solidFill>
                <a:latin typeface="ACHEM K+ Adv O T 6e 5d 2ec 0"/>
              </a:rPr>
              <a:t>Elevata</a:t>
            </a:r>
            <a:r>
              <a:rPr lang="en-US" sz="2400" dirty="0">
                <a:solidFill>
                  <a:srgbClr val="000000"/>
                </a:solidFill>
                <a:latin typeface="ACHEM K+ Adv O T 6e 5d 2ec 0"/>
              </a:rPr>
              <a:t> </a:t>
            </a:r>
            <a:r>
              <a:rPr lang="en-US" sz="2400" dirty="0" err="1">
                <a:solidFill>
                  <a:srgbClr val="000000"/>
                </a:solidFill>
                <a:latin typeface="ACHEM K+ Adv O T 6e 5d 2ec 0"/>
              </a:rPr>
              <a:t>biodiversità</a:t>
            </a:r>
            <a:endParaRPr lang="en-US" sz="2400" dirty="0">
              <a:solidFill>
                <a:srgbClr val="000000"/>
              </a:solidFill>
              <a:latin typeface="ACHEM K+ Adv O T 6e 5d 2ec 0"/>
            </a:endParaRPr>
          </a:p>
          <a:p>
            <a:pPr marL="342930" indent="-342930">
              <a:buFont typeface="Arial" panose="020B0604020202020204" pitchFamily="34" charset="0"/>
              <a:buChar char="•"/>
            </a:pPr>
            <a:r>
              <a:rPr lang="en-US" sz="2400" dirty="0" err="1">
                <a:solidFill>
                  <a:srgbClr val="000000"/>
                </a:solidFill>
                <a:latin typeface="ACHEM K+ Adv O T 6e 5d 2ec 0"/>
              </a:rPr>
              <a:t>Bassi</a:t>
            </a:r>
            <a:r>
              <a:rPr lang="en-US" sz="2400" dirty="0">
                <a:solidFill>
                  <a:srgbClr val="000000"/>
                </a:solidFill>
                <a:latin typeface="ACHEM K+ Adv O T 6e 5d 2ec 0"/>
              </a:rPr>
              <a:t> input/</a:t>
            </a:r>
            <a:r>
              <a:rPr lang="en-US" sz="2400" dirty="0" err="1">
                <a:solidFill>
                  <a:srgbClr val="000000"/>
                </a:solidFill>
                <a:latin typeface="ACHEM K+ Adv O T 6e 5d 2ec 0"/>
              </a:rPr>
              <a:t>perdite</a:t>
            </a:r>
            <a:endParaRPr lang="en-US" sz="2400" dirty="0">
              <a:solidFill>
                <a:srgbClr val="000000"/>
              </a:solidFill>
              <a:latin typeface="ACHEM K+ Adv O T 6e 5d 2ec 0"/>
            </a:endParaRPr>
          </a:p>
          <a:p>
            <a:pPr marL="342930" indent="-342930">
              <a:buFont typeface="Arial" panose="020B0604020202020204" pitchFamily="34" charset="0"/>
              <a:buChar char="•"/>
            </a:pPr>
            <a:r>
              <a:rPr lang="en-US" sz="2400" dirty="0" err="1">
                <a:solidFill>
                  <a:srgbClr val="000000"/>
                </a:solidFill>
                <a:latin typeface="ACHEM K+ Adv O T 6e 5d 2ec 0"/>
              </a:rPr>
              <a:t>Bassa</a:t>
            </a:r>
            <a:r>
              <a:rPr lang="en-US" sz="2400" dirty="0">
                <a:solidFill>
                  <a:srgbClr val="000000"/>
                </a:solidFill>
                <a:latin typeface="ACHEM K+ Adv O T 6e 5d 2ec 0"/>
              </a:rPr>
              <a:t> </a:t>
            </a:r>
            <a:r>
              <a:rPr lang="en-US" sz="2400" dirty="0" err="1">
                <a:solidFill>
                  <a:srgbClr val="000000"/>
                </a:solidFill>
                <a:latin typeface="ACHEM K+ Adv O T 6e 5d 2ec 0"/>
              </a:rPr>
              <a:t>produttività</a:t>
            </a:r>
            <a:endParaRPr lang="it-IT" sz="2400" dirty="0"/>
          </a:p>
        </p:txBody>
      </p:sp>
      <p:sp>
        <p:nvSpPr>
          <p:cNvPr id="9" name="Rettangolo 8">
            <a:extLst>
              <a:ext uri="{FF2B5EF4-FFF2-40B4-BE49-F238E27FC236}">
                <a16:creationId xmlns:a16="http://schemas.microsoft.com/office/drawing/2014/main" id="{5A11F455-C908-4B36-9F91-56448D25C0FB}"/>
              </a:ext>
            </a:extLst>
          </p:cNvPr>
          <p:cNvSpPr/>
          <p:nvPr/>
        </p:nvSpPr>
        <p:spPr>
          <a:xfrm>
            <a:off x="11670031" y="2980396"/>
            <a:ext cx="5893281" cy="1569660"/>
          </a:xfrm>
          <a:prstGeom prst="rect">
            <a:avLst/>
          </a:prstGeom>
        </p:spPr>
        <p:txBody>
          <a:bodyPr wrap="square">
            <a:spAutoFit/>
          </a:bodyPr>
          <a:lstStyle/>
          <a:p>
            <a:r>
              <a:rPr lang="en-US" sz="2400" b="1" dirty="0" err="1">
                <a:solidFill>
                  <a:srgbClr val="000000"/>
                </a:solidFill>
                <a:latin typeface="ACHEM K+ Adv O T 6e 5d 2ec 0"/>
              </a:rPr>
              <a:t>Sistemi</a:t>
            </a:r>
            <a:r>
              <a:rPr lang="en-US" sz="2400" b="1" dirty="0">
                <a:solidFill>
                  <a:srgbClr val="000000"/>
                </a:solidFill>
                <a:latin typeface="ACHEM K+ Adv O T 6e 5d 2ec 0"/>
              </a:rPr>
              <a:t> </a:t>
            </a:r>
            <a:r>
              <a:rPr lang="en-US" sz="2400" b="1" dirty="0" err="1">
                <a:solidFill>
                  <a:srgbClr val="000000"/>
                </a:solidFill>
                <a:latin typeface="ACHEM K+ Adv O T 6e 5d 2ec 0"/>
              </a:rPr>
              <a:t>intensivi</a:t>
            </a:r>
            <a:r>
              <a:rPr lang="en-US" sz="2400" b="1" dirty="0">
                <a:solidFill>
                  <a:srgbClr val="000000"/>
                </a:solidFill>
                <a:latin typeface="ACHEM K+ Adv O T 6e 5d 2ec 0"/>
              </a:rPr>
              <a:t>:</a:t>
            </a:r>
          </a:p>
          <a:p>
            <a:pPr marL="342930" indent="-342930">
              <a:buFont typeface="Arial" panose="020B0604020202020204" pitchFamily="34" charset="0"/>
              <a:buChar char="•"/>
            </a:pPr>
            <a:r>
              <a:rPr lang="en-US" sz="2400" dirty="0" err="1">
                <a:solidFill>
                  <a:srgbClr val="000000"/>
                </a:solidFill>
                <a:latin typeface="ACHEM K+ Adv O T 6e 5d 2ec 0"/>
              </a:rPr>
              <a:t>Bassa</a:t>
            </a:r>
            <a:r>
              <a:rPr lang="en-US" sz="2400" dirty="0">
                <a:solidFill>
                  <a:srgbClr val="000000"/>
                </a:solidFill>
                <a:latin typeface="ACHEM K+ Adv O T 6e 5d 2ec 0"/>
              </a:rPr>
              <a:t> </a:t>
            </a:r>
            <a:r>
              <a:rPr lang="en-US" sz="2400" dirty="0" err="1">
                <a:solidFill>
                  <a:srgbClr val="000000"/>
                </a:solidFill>
                <a:latin typeface="ACHEM K+ Adv O T 6e 5d 2ec 0"/>
              </a:rPr>
              <a:t>biodiversità</a:t>
            </a:r>
            <a:endParaRPr lang="en-US" sz="2400" dirty="0">
              <a:solidFill>
                <a:srgbClr val="000000"/>
              </a:solidFill>
              <a:latin typeface="ACHEM K+ Adv O T 6e 5d 2ec 0"/>
            </a:endParaRPr>
          </a:p>
          <a:p>
            <a:pPr marL="342930" indent="-342930">
              <a:buFont typeface="Arial" panose="020B0604020202020204" pitchFamily="34" charset="0"/>
              <a:buChar char="•"/>
            </a:pPr>
            <a:r>
              <a:rPr lang="en-US" sz="2400" dirty="0" err="1">
                <a:solidFill>
                  <a:srgbClr val="000000"/>
                </a:solidFill>
                <a:latin typeface="ACHEM K+ Adv O T 6e 5d 2ec 0"/>
              </a:rPr>
              <a:t>Elevati</a:t>
            </a:r>
            <a:r>
              <a:rPr lang="en-US" sz="2400" dirty="0">
                <a:solidFill>
                  <a:srgbClr val="000000"/>
                </a:solidFill>
                <a:latin typeface="ACHEM K+ Adv O T 6e 5d 2ec 0"/>
              </a:rPr>
              <a:t> input/</a:t>
            </a:r>
            <a:r>
              <a:rPr lang="en-US" sz="2400" dirty="0" err="1">
                <a:solidFill>
                  <a:srgbClr val="000000"/>
                </a:solidFill>
                <a:latin typeface="ACHEM K+ Adv O T 6e 5d 2ec 0"/>
              </a:rPr>
              <a:t>perdite</a:t>
            </a:r>
            <a:endParaRPr lang="en-US" sz="2400" dirty="0">
              <a:solidFill>
                <a:srgbClr val="000000"/>
              </a:solidFill>
              <a:latin typeface="ACHEM K+ Adv O T 6e 5d 2ec 0"/>
            </a:endParaRPr>
          </a:p>
          <a:p>
            <a:pPr marL="342930" indent="-342930">
              <a:buFont typeface="Arial" panose="020B0604020202020204" pitchFamily="34" charset="0"/>
              <a:buChar char="•"/>
            </a:pPr>
            <a:r>
              <a:rPr lang="en-US" sz="2400" dirty="0" err="1">
                <a:solidFill>
                  <a:srgbClr val="000000"/>
                </a:solidFill>
                <a:latin typeface="ACHEM K+ Adv O T 6e 5d 2ec 0"/>
              </a:rPr>
              <a:t>Elevata</a:t>
            </a:r>
            <a:r>
              <a:rPr lang="en-US" sz="2400" dirty="0">
                <a:solidFill>
                  <a:srgbClr val="000000"/>
                </a:solidFill>
                <a:latin typeface="ACHEM K+ Adv O T 6e 5d 2ec 0"/>
              </a:rPr>
              <a:t> </a:t>
            </a:r>
            <a:r>
              <a:rPr lang="en-US" sz="2400" dirty="0" err="1">
                <a:solidFill>
                  <a:srgbClr val="000000"/>
                </a:solidFill>
                <a:latin typeface="ACHEM K+ Adv O T 6e 5d 2ec 0"/>
              </a:rPr>
              <a:t>produttività</a:t>
            </a:r>
            <a:endParaRPr lang="en-US" sz="2400" dirty="0">
              <a:solidFill>
                <a:srgbClr val="000000"/>
              </a:solidFill>
              <a:latin typeface="ACHEM K+ Adv O T 6e 5d 2ec 0"/>
            </a:endParaRPr>
          </a:p>
        </p:txBody>
      </p:sp>
      <p:sp>
        <p:nvSpPr>
          <p:cNvPr id="3" name="CasellaDiTesto 2">
            <a:extLst>
              <a:ext uri="{FF2B5EF4-FFF2-40B4-BE49-F238E27FC236}">
                <a16:creationId xmlns:a16="http://schemas.microsoft.com/office/drawing/2014/main" id="{35E96FBF-AFAF-BDC4-D9AC-0199772767C9}"/>
              </a:ext>
            </a:extLst>
          </p:cNvPr>
          <p:cNvSpPr txBox="1"/>
          <p:nvPr/>
        </p:nvSpPr>
        <p:spPr>
          <a:xfrm>
            <a:off x="6880994" y="9984144"/>
            <a:ext cx="2952328" cy="369332"/>
          </a:xfrm>
          <a:prstGeom prst="rect">
            <a:avLst/>
          </a:prstGeom>
          <a:noFill/>
        </p:spPr>
        <p:txBody>
          <a:bodyPr wrap="square" rtlCol="0">
            <a:spAutoFit/>
          </a:bodyPr>
          <a:lstStyle/>
          <a:p>
            <a:pPr algn="ctr"/>
            <a:r>
              <a:rPr lang="it-IT" b="1" dirty="0">
                <a:solidFill>
                  <a:schemeClr val="bg1"/>
                </a:solidFill>
              </a:rPr>
              <a:t>04-12-2024</a:t>
            </a:r>
          </a:p>
        </p:txBody>
      </p:sp>
    </p:spTree>
    <p:extLst>
      <p:ext uri="{BB962C8B-B14F-4D97-AF65-F5344CB8AC3E}">
        <p14:creationId xmlns:p14="http://schemas.microsoft.com/office/powerpoint/2010/main" val="472062219"/>
      </p:ext>
    </p:extLst>
  </p:cSld>
  <p:clrMapOvr>
    <a:masterClrMapping/>
  </p:clrMapOvr>
</p:sld>
</file>

<file path=ppt/theme/theme1.xml><?xml version="1.0" encoding="utf-8"?>
<a:theme xmlns:a="http://schemas.openxmlformats.org/drawingml/2006/main" name="Mocali_EGU2018_S_paradox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0C80BC662B6C1641B5F722E620292A03" ma:contentTypeVersion="13" ma:contentTypeDescription="Creare un nuovo documento." ma:contentTypeScope="" ma:versionID="43f5a0e2b73ad09578ea3ed0b8948c5a">
  <xsd:schema xmlns:xsd="http://www.w3.org/2001/XMLSchema" xmlns:xs="http://www.w3.org/2001/XMLSchema" xmlns:p="http://schemas.microsoft.com/office/2006/metadata/properties" xmlns:ns3="050c66b0-69c2-4bf8-9fd0-c3b666af1d53" xmlns:ns4="5be2eaf3-6471-4667-b101-18e4c244c534" targetNamespace="http://schemas.microsoft.com/office/2006/metadata/properties" ma:root="true" ma:fieldsID="f9062aeaa319e4470c8f0e003fd77943" ns3:_="" ns4:_="">
    <xsd:import namespace="050c66b0-69c2-4bf8-9fd0-c3b666af1d53"/>
    <xsd:import namespace="5be2eaf3-6471-4667-b101-18e4c244c53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0c66b0-69c2-4bf8-9fd0-c3b666af1d53"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SharingHintHash" ma:index="10" nillable="true" ma:displayName="Hash suggerimento condivisione"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e2eaf3-6471-4667-b101-18e4c244c5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7E7BB-FA1B-42DC-A045-DA8A7DCDB5E1}">
  <ds:schemaRefs>
    <ds:schemaRef ds:uri="5be2eaf3-6471-4667-b101-18e4c244c534"/>
    <ds:schemaRef ds:uri="http://www.w3.org/XML/1998/namespace"/>
    <ds:schemaRef ds:uri="050c66b0-69c2-4bf8-9fd0-c3b666af1d53"/>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8BBA6A11-4431-44C9-89BA-0A8ED09DB5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0c66b0-69c2-4bf8-9fd0-c3b666af1d53"/>
    <ds:schemaRef ds:uri="5be2eaf3-6471-4667-b101-18e4c244c5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D595C2-B93C-4F6B-A567-5B842CEBE7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Mocali_EGU2018_S_paradoxa</Template>
  <TotalTime>7788</TotalTime>
  <Words>1476</Words>
  <Application>Microsoft Office PowerPoint</Application>
  <PresentationFormat>Personalizzato</PresentationFormat>
  <Paragraphs>192</Paragraphs>
  <Slides>29</Slides>
  <Notes>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29</vt:i4>
      </vt:variant>
    </vt:vector>
  </HeadingPairs>
  <TitlesOfParts>
    <vt:vector size="36" baseType="lpstr">
      <vt:lpstr>ACHEM K+ Adv O T 6e 5d 2ec 0</vt:lpstr>
      <vt:lpstr>AdvOT596495f2</vt:lpstr>
      <vt:lpstr>Andalus</vt:lpstr>
      <vt:lpstr>Arial</vt:lpstr>
      <vt:lpstr>Calibri</vt:lpstr>
      <vt:lpstr>Wingdings</vt:lpstr>
      <vt:lpstr>Mocali_EGU2018_S_paradoxa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Stefano</dc:creator>
  <cp:lastModifiedBy>Stefano Mocali</cp:lastModifiedBy>
  <cp:revision>459</cp:revision>
  <dcterms:created xsi:type="dcterms:W3CDTF">2018-04-05T19:47:26Z</dcterms:created>
  <dcterms:modified xsi:type="dcterms:W3CDTF">2024-12-04T07:46:55Z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0x0101000C80BC662B6C1641B5F722E620292A03</vt:lpwstr>
  </property>
</Properties>
</file>